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59" r:id="rId4"/>
    <p:sldId id="260" r:id="rId5"/>
    <p:sldId id="261" r:id="rId6"/>
    <p:sldId id="262" r:id="rId7"/>
    <p:sldId id="263" r:id="rId8"/>
    <p:sldId id="285" r:id="rId9"/>
    <p:sldId id="264" r:id="rId10"/>
    <p:sldId id="271" r:id="rId11"/>
    <p:sldId id="284" r:id="rId12"/>
    <p:sldId id="273" r:id="rId13"/>
    <p:sldId id="267" r:id="rId14"/>
    <p:sldId id="268" r:id="rId15"/>
    <p:sldId id="269" r:id="rId16"/>
    <p:sldId id="278" r:id="rId17"/>
    <p:sldId id="280" r:id="rId18"/>
    <p:sldId id="270" r:id="rId19"/>
    <p:sldId id="281" r:id="rId20"/>
    <p:sldId id="274" r:id="rId21"/>
    <p:sldId id="276" r:id="rId22"/>
    <p:sldId id="277" r:id="rId23"/>
    <p:sldId id="286"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6" autoAdjust="0"/>
    <p:restoredTop sz="94660"/>
  </p:normalViewPr>
  <p:slideViewPr>
    <p:cSldViewPr snapToGrid="0">
      <p:cViewPr>
        <p:scale>
          <a:sx n="150" d="100"/>
          <a:sy n="150" d="100"/>
        </p:scale>
        <p:origin x="484"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DD88D9-AED1-4D10-84CD-FC8ADD971030}" type="datetimeFigureOut">
              <a:rPr lang="zh-CN" altLang="en-US" smtClean="0"/>
              <a:t>2021/5/9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76D342-AE0D-4DEC-8CB9-DD9CDBF3D768}" type="slidenum">
              <a:rPr lang="zh-CN" altLang="en-US" smtClean="0"/>
              <a:t>‹#›</a:t>
            </a:fld>
            <a:endParaRPr lang="zh-CN" altLang="en-US"/>
          </a:p>
        </p:txBody>
      </p:sp>
    </p:spTree>
    <p:extLst>
      <p:ext uri="{BB962C8B-B14F-4D97-AF65-F5344CB8AC3E}">
        <p14:creationId xmlns:p14="http://schemas.microsoft.com/office/powerpoint/2010/main" val="940220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这个可以用</a:t>
            </a:r>
            <a:r>
              <a:rPr lang="en-US" altLang="zh-CN" dirty="0" smtClean="0"/>
              <a:t>GAN</a:t>
            </a:r>
            <a:r>
              <a:rPr lang="zh-CN" altLang="en-US" dirty="0" smtClean="0"/>
              <a:t>的最小化</a:t>
            </a:r>
            <a:r>
              <a:rPr lang="en-US" altLang="zh-CN" dirty="0" smtClean="0"/>
              <a:t>-</a:t>
            </a:r>
            <a:r>
              <a:rPr lang="zh-CN" altLang="en-US" dirty="0" smtClean="0"/>
              <a:t>最大化的思想去训练，也可以用论文中的梯度反转层（</a:t>
            </a:r>
            <a:r>
              <a:rPr lang="en-US" altLang="zh-CN" dirty="0" smtClean="0"/>
              <a:t>Gradient Reversal Layer</a:t>
            </a:r>
            <a:r>
              <a:rPr lang="zh-CN" altLang="en-US" dirty="0" smtClean="0"/>
              <a:t>） 的方法，就是在上图中白色空心箭头的位置加了个梯度反转层，在前向传播的过程中就是正常的网络，即最小化</a:t>
            </a:r>
            <a:r>
              <a:rPr lang="en-US" altLang="zh-CN" dirty="0" smtClean="0"/>
              <a:t>Loss</a:t>
            </a:r>
            <a:r>
              <a:rPr lang="zh-CN" altLang="en-US" dirty="0" smtClean="0"/>
              <a:t>让红色部分的判别器性能更好，再反向传播的过程中把梯度取负，即优化绿色部分的特征提取器，来尽量让红色部分的判别器分不清特征是源域的还是目标域的。这个方法就是一个训练技巧。</a:t>
            </a:r>
          </a:p>
          <a:p>
            <a:endParaRPr lang="zh-CN" altLang="en-US" dirty="0" smtClean="0"/>
          </a:p>
        </p:txBody>
      </p:sp>
      <p:sp>
        <p:nvSpPr>
          <p:cNvPr id="4" name="灯片编号占位符 3"/>
          <p:cNvSpPr>
            <a:spLocks noGrp="1"/>
          </p:cNvSpPr>
          <p:nvPr>
            <p:ph type="sldNum" sz="quarter" idx="10"/>
          </p:nvPr>
        </p:nvSpPr>
        <p:spPr/>
        <p:txBody>
          <a:bodyPr/>
          <a:lstStyle/>
          <a:p>
            <a:fld id="{DD76D342-AE0D-4DEC-8CB9-DD9CDBF3D768}" type="slidenum">
              <a:rPr lang="zh-CN" altLang="en-US" smtClean="0"/>
              <a:t>17</a:t>
            </a:fld>
            <a:endParaRPr lang="zh-CN" altLang="en-US"/>
          </a:p>
        </p:txBody>
      </p:sp>
    </p:spTree>
    <p:extLst>
      <p:ext uri="{BB962C8B-B14F-4D97-AF65-F5344CB8AC3E}">
        <p14:creationId xmlns:p14="http://schemas.microsoft.com/office/powerpoint/2010/main" val="3157499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这个可以用</a:t>
            </a:r>
            <a:r>
              <a:rPr lang="en-US" altLang="zh-CN" dirty="0" smtClean="0"/>
              <a:t>GAN</a:t>
            </a:r>
            <a:r>
              <a:rPr lang="zh-CN" altLang="en-US" dirty="0" smtClean="0"/>
              <a:t>的最小化</a:t>
            </a:r>
            <a:r>
              <a:rPr lang="en-US" altLang="zh-CN" dirty="0" smtClean="0"/>
              <a:t>-</a:t>
            </a:r>
            <a:r>
              <a:rPr lang="zh-CN" altLang="en-US" dirty="0" smtClean="0"/>
              <a:t>最大化的思想去训练，也可以用论文中的梯度反转层（</a:t>
            </a:r>
            <a:r>
              <a:rPr lang="en-US" altLang="zh-CN" dirty="0" smtClean="0"/>
              <a:t>Gradient Reversal Layer</a:t>
            </a:r>
            <a:r>
              <a:rPr lang="zh-CN" altLang="en-US" dirty="0" smtClean="0"/>
              <a:t>） 的方法，就是在上图中白色空心箭头的位置加了个梯度反转层，在前向传播的过程中就是正常的网络，即最小化</a:t>
            </a:r>
            <a:r>
              <a:rPr lang="en-US" altLang="zh-CN" dirty="0" smtClean="0"/>
              <a:t>Loss</a:t>
            </a:r>
            <a:r>
              <a:rPr lang="zh-CN" altLang="en-US" dirty="0" smtClean="0"/>
              <a:t>让红色部分的判别器性能更好，再反向传播的过程中把梯度取负，即优化绿色部分的特征提取器，来尽量让红色部分的判别器分不清特征是源域的还是目标域的。这个方法就是一个训练技巧。</a:t>
            </a:r>
          </a:p>
          <a:p>
            <a:endParaRPr lang="zh-CN" altLang="en-US" dirty="0" smtClean="0"/>
          </a:p>
        </p:txBody>
      </p:sp>
      <p:sp>
        <p:nvSpPr>
          <p:cNvPr id="4" name="灯片编号占位符 3"/>
          <p:cNvSpPr>
            <a:spLocks noGrp="1"/>
          </p:cNvSpPr>
          <p:nvPr>
            <p:ph type="sldNum" sz="quarter" idx="10"/>
          </p:nvPr>
        </p:nvSpPr>
        <p:spPr/>
        <p:txBody>
          <a:bodyPr/>
          <a:lstStyle/>
          <a:p>
            <a:fld id="{DD76D342-AE0D-4DEC-8CB9-DD9CDBF3D768}" type="slidenum">
              <a:rPr lang="zh-CN" altLang="en-US" smtClean="0"/>
              <a:t>18</a:t>
            </a:fld>
            <a:endParaRPr lang="zh-CN" altLang="en-US"/>
          </a:p>
        </p:txBody>
      </p:sp>
    </p:spTree>
    <p:extLst>
      <p:ext uri="{BB962C8B-B14F-4D97-AF65-F5344CB8AC3E}">
        <p14:creationId xmlns:p14="http://schemas.microsoft.com/office/powerpoint/2010/main" val="1694063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这个可以用</a:t>
            </a:r>
            <a:r>
              <a:rPr lang="en-US" altLang="zh-CN" dirty="0" smtClean="0"/>
              <a:t>GAN</a:t>
            </a:r>
            <a:r>
              <a:rPr lang="zh-CN" altLang="en-US" dirty="0" smtClean="0"/>
              <a:t>的最小化</a:t>
            </a:r>
            <a:r>
              <a:rPr lang="en-US" altLang="zh-CN" dirty="0" smtClean="0"/>
              <a:t>-</a:t>
            </a:r>
            <a:r>
              <a:rPr lang="zh-CN" altLang="en-US" dirty="0" smtClean="0"/>
              <a:t>最大化的思想去训练，也可以用论文中的梯度反转层（</a:t>
            </a:r>
            <a:r>
              <a:rPr lang="en-US" altLang="zh-CN" dirty="0" smtClean="0"/>
              <a:t>Gradient Reversal Layer</a:t>
            </a:r>
            <a:r>
              <a:rPr lang="zh-CN" altLang="en-US" dirty="0" smtClean="0"/>
              <a:t>） 的方法，就是在上图中白色空心箭头的位置加了个梯度反转层，在前向传播的过程中就是正常的网络，即最小化</a:t>
            </a:r>
            <a:r>
              <a:rPr lang="en-US" altLang="zh-CN" dirty="0" smtClean="0"/>
              <a:t>Loss</a:t>
            </a:r>
            <a:r>
              <a:rPr lang="zh-CN" altLang="en-US" dirty="0" smtClean="0"/>
              <a:t>让红色部分的判别器性能更好，再反向传播的过程中把梯度取负，即优化绿色部分的特征提取器，来尽量让红色部分的判别器分不清特征是源域的还是目标域的。这个方法就是一个训练技巧。</a:t>
            </a:r>
          </a:p>
          <a:p>
            <a:endParaRPr lang="zh-CN" altLang="en-US" dirty="0" smtClean="0"/>
          </a:p>
        </p:txBody>
      </p:sp>
      <p:sp>
        <p:nvSpPr>
          <p:cNvPr id="4" name="灯片编号占位符 3"/>
          <p:cNvSpPr>
            <a:spLocks noGrp="1"/>
          </p:cNvSpPr>
          <p:nvPr>
            <p:ph type="sldNum" sz="quarter" idx="10"/>
          </p:nvPr>
        </p:nvSpPr>
        <p:spPr/>
        <p:txBody>
          <a:bodyPr/>
          <a:lstStyle/>
          <a:p>
            <a:fld id="{DD76D342-AE0D-4DEC-8CB9-DD9CDBF3D768}" type="slidenum">
              <a:rPr lang="zh-CN" altLang="en-US" smtClean="0"/>
              <a:t>19</a:t>
            </a:fld>
            <a:endParaRPr lang="zh-CN" altLang="en-US"/>
          </a:p>
        </p:txBody>
      </p:sp>
    </p:spTree>
    <p:extLst>
      <p:ext uri="{BB962C8B-B14F-4D97-AF65-F5344CB8AC3E}">
        <p14:creationId xmlns:p14="http://schemas.microsoft.com/office/powerpoint/2010/main" val="3000489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公式</a:t>
            </a:r>
            <a:r>
              <a:rPr lang="en-US" altLang="zh-CN" dirty="0" smtClean="0"/>
              <a:t>2</a:t>
            </a:r>
            <a:r>
              <a:rPr lang="zh-CN" altLang="en-US" dirty="0" smtClean="0"/>
              <a:t>和之前一样，要求提取的特征分不清，使高层提取的信息和域没有关系。</a:t>
            </a:r>
            <a:endParaRPr lang="en-US" altLang="zh-CN" dirty="0" smtClean="0"/>
          </a:p>
          <a:p>
            <a:r>
              <a:rPr lang="en-US" altLang="zh-CN" dirty="0" smtClean="0"/>
              <a:t>2.</a:t>
            </a:r>
            <a:r>
              <a:rPr lang="zh-CN" altLang="en-US" dirty="0" smtClean="0"/>
              <a:t>优化特征使提取到的特征和域有关系，因为</a:t>
            </a:r>
            <a:r>
              <a:rPr lang="en-US" altLang="zh-CN" dirty="0" smtClean="0"/>
              <a:t>D</a:t>
            </a:r>
            <a:r>
              <a:rPr lang="zh-CN" altLang="en-US" dirty="0" smtClean="0"/>
              <a:t>可以判别不同的域</a:t>
            </a:r>
          </a:p>
        </p:txBody>
      </p:sp>
      <p:sp>
        <p:nvSpPr>
          <p:cNvPr id="4" name="灯片编号占位符 3"/>
          <p:cNvSpPr>
            <a:spLocks noGrp="1"/>
          </p:cNvSpPr>
          <p:nvPr>
            <p:ph type="sldNum" sz="quarter" idx="10"/>
          </p:nvPr>
        </p:nvSpPr>
        <p:spPr/>
        <p:txBody>
          <a:bodyPr/>
          <a:lstStyle/>
          <a:p>
            <a:fld id="{DD76D342-AE0D-4DEC-8CB9-DD9CDBF3D768}" type="slidenum">
              <a:rPr lang="zh-CN" altLang="en-US" smtClean="0"/>
              <a:t>20</a:t>
            </a:fld>
            <a:endParaRPr lang="zh-CN" altLang="en-US"/>
          </a:p>
        </p:txBody>
      </p:sp>
    </p:spTree>
    <p:extLst>
      <p:ext uri="{BB962C8B-B14F-4D97-AF65-F5344CB8AC3E}">
        <p14:creationId xmlns:p14="http://schemas.microsoft.com/office/powerpoint/2010/main" val="5259769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DD76D342-AE0D-4DEC-8CB9-DD9CDBF3D768}" type="slidenum">
              <a:rPr lang="zh-CN" altLang="en-US" smtClean="0"/>
              <a:t>21</a:t>
            </a:fld>
            <a:endParaRPr lang="zh-CN" altLang="en-US"/>
          </a:p>
        </p:txBody>
      </p:sp>
    </p:spTree>
    <p:extLst>
      <p:ext uri="{BB962C8B-B14F-4D97-AF65-F5344CB8AC3E}">
        <p14:creationId xmlns:p14="http://schemas.microsoft.com/office/powerpoint/2010/main" val="3222810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DD76D342-AE0D-4DEC-8CB9-DD9CDBF3D768}" type="slidenum">
              <a:rPr lang="zh-CN" altLang="en-US" smtClean="0"/>
              <a:t>22</a:t>
            </a:fld>
            <a:endParaRPr lang="zh-CN" altLang="en-US"/>
          </a:p>
        </p:txBody>
      </p:sp>
    </p:spTree>
    <p:extLst>
      <p:ext uri="{BB962C8B-B14F-4D97-AF65-F5344CB8AC3E}">
        <p14:creationId xmlns:p14="http://schemas.microsoft.com/office/powerpoint/2010/main" val="453974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E0596939-CB7C-4641-B4C0-21B81F7D8A62}" type="datetimeFigureOut">
              <a:rPr lang="zh-CN" altLang="en-US" smtClean="0"/>
              <a:t>2021/5/9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DB6ABA-CDE8-4E1C-8434-41739A53B304}" type="slidenum">
              <a:rPr lang="zh-CN" altLang="en-US" smtClean="0"/>
              <a:t>‹#›</a:t>
            </a:fld>
            <a:endParaRPr lang="zh-CN" altLang="en-US"/>
          </a:p>
        </p:txBody>
      </p:sp>
    </p:spTree>
    <p:extLst>
      <p:ext uri="{BB962C8B-B14F-4D97-AF65-F5344CB8AC3E}">
        <p14:creationId xmlns:p14="http://schemas.microsoft.com/office/powerpoint/2010/main" val="1184061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0596939-CB7C-4641-B4C0-21B81F7D8A62}" type="datetimeFigureOut">
              <a:rPr lang="zh-CN" altLang="en-US" smtClean="0"/>
              <a:t>2021/5/9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DB6ABA-CDE8-4E1C-8434-41739A53B304}" type="slidenum">
              <a:rPr lang="zh-CN" altLang="en-US" smtClean="0"/>
              <a:t>‹#›</a:t>
            </a:fld>
            <a:endParaRPr lang="zh-CN" altLang="en-US"/>
          </a:p>
        </p:txBody>
      </p:sp>
    </p:spTree>
    <p:extLst>
      <p:ext uri="{BB962C8B-B14F-4D97-AF65-F5344CB8AC3E}">
        <p14:creationId xmlns:p14="http://schemas.microsoft.com/office/powerpoint/2010/main" val="2393315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0596939-CB7C-4641-B4C0-21B81F7D8A62}" type="datetimeFigureOut">
              <a:rPr lang="zh-CN" altLang="en-US" smtClean="0"/>
              <a:t>2021/5/9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DB6ABA-CDE8-4E1C-8434-41739A53B304}" type="slidenum">
              <a:rPr lang="zh-CN" altLang="en-US" smtClean="0"/>
              <a:t>‹#›</a:t>
            </a:fld>
            <a:endParaRPr lang="zh-CN" altLang="en-US"/>
          </a:p>
        </p:txBody>
      </p:sp>
    </p:spTree>
    <p:extLst>
      <p:ext uri="{BB962C8B-B14F-4D97-AF65-F5344CB8AC3E}">
        <p14:creationId xmlns:p14="http://schemas.microsoft.com/office/powerpoint/2010/main" val="3191843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0596939-CB7C-4641-B4C0-21B81F7D8A62}" type="datetimeFigureOut">
              <a:rPr lang="zh-CN" altLang="en-US" smtClean="0"/>
              <a:t>2021/5/9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DB6ABA-CDE8-4E1C-8434-41739A53B304}" type="slidenum">
              <a:rPr lang="zh-CN" altLang="en-US" smtClean="0"/>
              <a:t>‹#›</a:t>
            </a:fld>
            <a:endParaRPr lang="zh-CN" altLang="en-US"/>
          </a:p>
        </p:txBody>
      </p:sp>
    </p:spTree>
    <p:extLst>
      <p:ext uri="{BB962C8B-B14F-4D97-AF65-F5344CB8AC3E}">
        <p14:creationId xmlns:p14="http://schemas.microsoft.com/office/powerpoint/2010/main" val="1693844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E0596939-CB7C-4641-B4C0-21B81F7D8A62}" type="datetimeFigureOut">
              <a:rPr lang="zh-CN" altLang="en-US" smtClean="0"/>
              <a:t>2021/5/9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DB6ABA-CDE8-4E1C-8434-41739A53B304}" type="slidenum">
              <a:rPr lang="zh-CN" altLang="en-US" smtClean="0"/>
              <a:t>‹#›</a:t>
            </a:fld>
            <a:endParaRPr lang="zh-CN" altLang="en-US"/>
          </a:p>
        </p:txBody>
      </p:sp>
    </p:spTree>
    <p:extLst>
      <p:ext uri="{BB962C8B-B14F-4D97-AF65-F5344CB8AC3E}">
        <p14:creationId xmlns:p14="http://schemas.microsoft.com/office/powerpoint/2010/main" val="3602762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E0596939-CB7C-4641-B4C0-21B81F7D8A62}" type="datetimeFigureOut">
              <a:rPr lang="zh-CN" altLang="en-US" smtClean="0"/>
              <a:t>2021/5/9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0DB6ABA-CDE8-4E1C-8434-41739A53B304}" type="slidenum">
              <a:rPr lang="zh-CN" altLang="en-US" smtClean="0"/>
              <a:t>‹#›</a:t>
            </a:fld>
            <a:endParaRPr lang="zh-CN" altLang="en-US"/>
          </a:p>
        </p:txBody>
      </p:sp>
    </p:spTree>
    <p:extLst>
      <p:ext uri="{BB962C8B-B14F-4D97-AF65-F5344CB8AC3E}">
        <p14:creationId xmlns:p14="http://schemas.microsoft.com/office/powerpoint/2010/main" val="1886565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E0596939-CB7C-4641-B4C0-21B81F7D8A62}" type="datetimeFigureOut">
              <a:rPr lang="zh-CN" altLang="en-US" smtClean="0"/>
              <a:t>2021/5/9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DB6ABA-CDE8-4E1C-8434-41739A53B304}" type="slidenum">
              <a:rPr lang="zh-CN" altLang="en-US" smtClean="0"/>
              <a:t>‹#›</a:t>
            </a:fld>
            <a:endParaRPr lang="zh-CN" altLang="en-US"/>
          </a:p>
        </p:txBody>
      </p:sp>
    </p:spTree>
    <p:extLst>
      <p:ext uri="{BB962C8B-B14F-4D97-AF65-F5344CB8AC3E}">
        <p14:creationId xmlns:p14="http://schemas.microsoft.com/office/powerpoint/2010/main" val="3576717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E0596939-CB7C-4641-B4C0-21B81F7D8A62}" type="datetimeFigureOut">
              <a:rPr lang="zh-CN" altLang="en-US" smtClean="0"/>
              <a:t>2021/5/9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DB6ABA-CDE8-4E1C-8434-41739A53B304}" type="slidenum">
              <a:rPr lang="zh-CN" altLang="en-US" smtClean="0"/>
              <a:t>‹#›</a:t>
            </a:fld>
            <a:endParaRPr lang="zh-CN" altLang="en-US"/>
          </a:p>
        </p:txBody>
      </p:sp>
    </p:spTree>
    <p:extLst>
      <p:ext uri="{BB962C8B-B14F-4D97-AF65-F5344CB8AC3E}">
        <p14:creationId xmlns:p14="http://schemas.microsoft.com/office/powerpoint/2010/main" val="1667221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0596939-CB7C-4641-B4C0-21B81F7D8A62}" type="datetimeFigureOut">
              <a:rPr lang="zh-CN" altLang="en-US" smtClean="0"/>
              <a:t>2021/5/9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0DB6ABA-CDE8-4E1C-8434-41739A53B304}" type="slidenum">
              <a:rPr lang="zh-CN" altLang="en-US" smtClean="0"/>
              <a:t>‹#›</a:t>
            </a:fld>
            <a:endParaRPr lang="zh-CN" altLang="en-US"/>
          </a:p>
        </p:txBody>
      </p:sp>
    </p:spTree>
    <p:extLst>
      <p:ext uri="{BB962C8B-B14F-4D97-AF65-F5344CB8AC3E}">
        <p14:creationId xmlns:p14="http://schemas.microsoft.com/office/powerpoint/2010/main" val="1500185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E0596939-CB7C-4641-B4C0-21B81F7D8A62}" type="datetimeFigureOut">
              <a:rPr lang="zh-CN" altLang="en-US" smtClean="0"/>
              <a:t>2021/5/9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0DB6ABA-CDE8-4E1C-8434-41739A53B304}" type="slidenum">
              <a:rPr lang="zh-CN" altLang="en-US" smtClean="0"/>
              <a:t>‹#›</a:t>
            </a:fld>
            <a:endParaRPr lang="zh-CN" altLang="en-US"/>
          </a:p>
        </p:txBody>
      </p:sp>
    </p:spTree>
    <p:extLst>
      <p:ext uri="{BB962C8B-B14F-4D97-AF65-F5344CB8AC3E}">
        <p14:creationId xmlns:p14="http://schemas.microsoft.com/office/powerpoint/2010/main" val="765387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E0596939-CB7C-4641-B4C0-21B81F7D8A62}" type="datetimeFigureOut">
              <a:rPr lang="zh-CN" altLang="en-US" smtClean="0"/>
              <a:t>2021/5/9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0DB6ABA-CDE8-4E1C-8434-41739A53B304}" type="slidenum">
              <a:rPr lang="zh-CN" altLang="en-US" smtClean="0"/>
              <a:t>‹#›</a:t>
            </a:fld>
            <a:endParaRPr lang="zh-CN" altLang="en-US"/>
          </a:p>
        </p:txBody>
      </p:sp>
    </p:spTree>
    <p:extLst>
      <p:ext uri="{BB962C8B-B14F-4D97-AF65-F5344CB8AC3E}">
        <p14:creationId xmlns:p14="http://schemas.microsoft.com/office/powerpoint/2010/main" val="379409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596939-CB7C-4641-B4C0-21B81F7D8A62}" type="datetimeFigureOut">
              <a:rPr lang="zh-CN" altLang="en-US" smtClean="0"/>
              <a:t>2021/5/9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DB6ABA-CDE8-4E1C-8434-41739A53B304}" type="slidenum">
              <a:rPr lang="zh-CN" altLang="en-US" smtClean="0"/>
              <a:t>‹#›</a:t>
            </a:fld>
            <a:endParaRPr lang="zh-CN" altLang="en-US"/>
          </a:p>
        </p:txBody>
      </p:sp>
    </p:spTree>
    <p:extLst>
      <p:ext uri="{BB962C8B-B14F-4D97-AF65-F5344CB8AC3E}">
        <p14:creationId xmlns:p14="http://schemas.microsoft.com/office/powerpoint/2010/main" val="9170561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b="1" dirty="0"/>
              <a:t>Domain Adaptation</a:t>
            </a:r>
            <a:br>
              <a:rPr lang="en-US" altLang="zh-CN" b="1" dirty="0"/>
            </a:br>
            <a:endParaRPr lang="zh-CN" altLang="en-US" dirty="0"/>
          </a:p>
        </p:txBody>
      </p:sp>
      <p:sp>
        <p:nvSpPr>
          <p:cNvPr id="3" name="副标题 2"/>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7864642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基于差异的方法</a:t>
            </a:r>
          </a:p>
        </p:txBody>
      </p:sp>
      <p:sp>
        <p:nvSpPr>
          <p:cNvPr id="3" name="内容占位符 2"/>
          <p:cNvSpPr>
            <a:spLocks noGrp="1"/>
          </p:cNvSpPr>
          <p:nvPr>
            <p:ph idx="1"/>
          </p:nvPr>
        </p:nvSpPr>
        <p:spPr/>
        <p:txBody>
          <a:bodyPr>
            <a:normAutofit/>
          </a:bodyPr>
          <a:lstStyle/>
          <a:p>
            <a:pPr>
              <a:lnSpc>
                <a:spcPct val="150000"/>
              </a:lnSpc>
            </a:pPr>
            <a:r>
              <a:rPr lang="zh-CN" altLang="en-US" sz="1600" dirty="0"/>
              <a:t>经典的用于无监督</a:t>
            </a:r>
            <a:r>
              <a:rPr lang="en-US" altLang="zh-CN" sz="1600" dirty="0"/>
              <a:t>DA</a:t>
            </a:r>
            <a:r>
              <a:rPr lang="zh-CN" altLang="en-US" sz="1600" dirty="0"/>
              <a:t>的</a:t>
            </a:r>
            <a:r>
              <a:rPr lang="en-US" altLang="zh-CN" sz="1600" b="1" dirty="0"/>
              <a:t>DDC</a:t>
            </a:r>
            <a:r>
              <a:rPr lang="zh-CN" altLang="en-US" sz="1600" dirty="0"/>
              <a:t>方法，它是使用</a:t>
            </a:r>
            <a:r>
              <a:rPr lang="en-US" altLang="zh-CN" sz="1600" b="1" dirty="0"/>
              <a:t>MMD</a:t>
            </a:r>
            <a:r>
              <a:rPr lang="zh-CN" altLang="en-US" sz="1600" b="1" dirty="0"/>
              <a:t>（</a:t>
            </a:r>
            <a:r>
              <a:rPr lang="en-US" altLang="zh-CN" sz="1600" b="1" dirty="0"/>
              <a:t>Maximum Mean Discrepancy</a:t>
            </a:r>
            <a:r>
              <a:rPr lang="zh-CN" altLang="en-US" sz="1600" b="1" dirty="0"/>
              <a:t>）</a:t>
            </a:r>
            <a:r>
              <a:rPr lang="zh-CN" altLang="en-US" sz="1600" dirty="0"/>
              <a:t> ，即找一个核函数，将源域和目标域都映射到一个再生核的</a:t>
            </a:r>
            <a:r>
              <a:rPr lang="en-US" altLang="zh-CN" sz="1600" dirty="0"/>
              <a:t>Hilbert</a:t>
            </a:r>
            <a:r>
              <a:rPr lang="zh-CN" altLang="en-US" sz="1600" dirty="0"/>
              <a:t>空间上，在这个空间上取这个两个域数据分别作均值之后的差，然后将这个差作为距离。用这个方法训练网络的</a:t>
            </a:r>
            <a:r>
              <a:rPr lang="en-US" altLang="zh-CN" sz="1600" dirty="0"/>
              <a:t>Loss</a:t>
            </a:r>
            <a:r>
              <a:rPr lang="zh-CN" altLang="en-US" sz="1600" dirty="0"/>
              <a:t>是：</a:t>
            </a:r>
            <a:endParaRPr lang="zh-CN" altLang="en-US" sz="1600" dirty="0"/>
          </a:p>
        </p:txBody>
      </p:sp>
      <p:pic>
        <p:nvPicPr>
          <p:cNvPr id="4" name="图片 3"/>
          <p:cNvPicPr>
            <a:picLocks noChangeAspect="1"/>
          </p:cNvPicPr>
          <p:nvPr/>
        </p:nvPicPr>
        <p:blipFill>
          <a:blip r:embed="rId2"/>
          <a:stretch>
            <a:fillRect/>
          </a:stretch>
        </p:blipFill>
        <p:spPr>
          <a:xfrm>
            <a:off x="4959194" y="2588123"/>
            <a:ext cx="2593818" cy="437640"/>
          </a:xfrm>
          <a:prstGeom prst="rect">
            <a:avLst/>
          </a:prstGeom>
        </p:spPr>
      </p:pic>
      <p:pic>
        <p:nvPicPr>
          <p:cNvPr id="5122" name="Picture 2" descr="https://img-blog.csdnimg.cn/20200620230004953.png?x-oss-process=image/watermark,type_ZmFuZ3poZW5naGVpdGk,shadow_10,text_aHR0cHM6Ly9ibG9nLmNzZG4ubmV0L1NIVTE1MTIxODU2,size_1,t_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1279" y="3059629"/>
            <a:ext cx="3188268" cy="3542094"/>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4"/>
          <a:stretch>
            <a:fillRect/>
          </a:stretch>
        </p:blipFill>
        <p:spPr>
          <a:xfrm>
            <a:off x="7553012" y="515264"/>
            <a:ext cx="2731908" cy="880222"/>
          </a:xfrm>
          <a:prstGeom prst="rect">
            <a:avLst/>
          </a:prstGeom>
        </p:spPr>
      </p:pic>
      <p:pic>
        <p:nvPicPr>
          <p:cNvPr id="8" name="图片 7"/>
          <p:cNvPicPr>
            <a:picLocks noChangeAspect="1"/>
          </p:cNvPicPr>
          <p:nvPr/>
        </p:nvPicPr>
        <p:blipFill>
          <a:blip r:embed="rId5"/>
          <a:stretch>
            <a:fillRect/>
          </a:stretch>
        </p:blipFill>
        <p:spPr>
          <a:xfrm>
            <a:off x="5367115" y="3352799"/>
            <a:ext cx="4826595" cy="3093026"/>
          </a:xfrm>
          <a:prstGeom prst="rect">
            <a:avLst/>
          </a:prstGeom>
        </p:spPr>
      </p:pic>
    </p:spTree>
    <p:extLst>
      <p:ext uri="{BB962C8B-B14F-4D97-AF65-F5344CB8AC3E}">
        <p14:creationId xmlns:p14="http://schemas.microsoft.com/office/powerpoint/2010/main" val="6695098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基于差异的方法</a:t>
            </a:r>
          </a:p>
        </p:txBody>
      </p:sp>
      <p:sp>
        <p:nvSpPr>
          <p:cNvPr id="3" name="内容占位符 2"/>
          <p:cNvSpPr>
            <a:spLocks noGrp="1"/>
          </p:cNvSpPr>
          <p:nvPr>
            <p:ph idx="1"/>
          </p:nvPr>
        </p:nvSpPr>
        <p:spPr/>
        <p:txBody>
          <a:bodyPr>
            <a:normAutofit/>
          </a:bodyPr>
          <a:lstStyle/>
          <a:p>
            <a:pPr>
              <a:lnSpc>
                <a:spcPct val="150000"/>
              </a:lnSpc>
            </a:pPr>
            <a:endParaRPr lang="zh-CN" altLang="en-US" sz="1600" dirty="0"/>
          </a:p>
        </p:txBody>
      </p:sp>
      <p:pic>
        <p:nvPicPr>
          <p:cNvPr id="6" name="图片 5"/>
          <p:cNvPicPr>
            <a:picLocks noChangeAspect="1"/>
          </p:cNvPicPr>
          <p:nvPr/>
        </p:nvPicPr>
        <p:blipFill>
          <a:blip r:embed="rId2"/>
          <a:stretch>
            <a:fillRect/>
          </a:stretch>
        </p:blipFill>
        <p:spPr>
          <a:xfrm>
            <a:off x="7553012" y="515264"/>
            <a:ext cx="2731908" cy="880222"/>
          </a:xfrm>
          <a:prstGeom prst="rect">
            <a:avLst/>
          </a:prstGeom>
        </p:spPr>
      </p:pic>
      <p:pic>
        <p:nvPicPr>
          <p:cNvPr id="7" name="图片 6"/>
          <p:cNvPicPr>
            <a:picLocks noChangeAspect="1"/>
          </p:cNvPicPr>
          <p:nvPr/>
        </p:nvPicPr>
        <p:blipFill>
          <a:blip r:embed="rId3"/>
          <a:stretch>
            <a:fillRect/>
          </a:stretch>
        </p:blipFill>
        <p:spPr>
          <a:xfrm>
            <a:off x="922867" y="1825625"/>
            <a:ext cx="9861550" cy="4101754"/>
          </a:xfrm>
          <a:prstGeom prst="rect">
            <a:avLst/>
          </a:prstGeom>
        </p:spPr>
      </p:pic>
    </p:spTree>
    <p:extLst>
      <p:ext uri="{BB962C8B-B14F-4D97-AF65-F5344CB8AC3E}">
        <p14:creationId xmlns:p14="http://schemas.microsoft.com/office/powerpoint/2010/main" val="1149495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基于差异的方法</a:t>
            </a:r>
          </a:p>
        </p:txBody>
      </p:sp>
      <p:pic>
        <p:nvPicPr>
          <p:cNvPr id="6" name="图片 5"/>
          <p:cNvPicPr>
            <a:picLocks noChangeAspect="1"/>
          </p:cNvPicPr>
          <p:nvPr/>
        </p:nvPicPr>
        <p:blipFill>
          <a:blip r:embed="rId2"/>
          <a:stretch>
            <a:fillRect/>
          </a:stretch>
        </p:blipFill>
        <p:spPr>
          <a:xfrm>
            <a:off x="7553012" y="515264"/>
            <a:ext cx="2731908" cy="880222"/>
          </a:xfrm>
          <a:prstGeom prst="rect">
            <a:avLst/>
          </a:prstGeom>
        </p:spPr>
      </p:pic>
      <p:pic>
        <p:nvPicPr>
          <p:cNvPr id="10" name="内容占位符 9"/>
          <p:cNvPicPr>
            <a:picLocks noGrp="1" noChangeAspect="1"/>
          </p:cNvPicPr>
          <p:nvPr>
            <p:ph idx="1"/>
          </p:nvPr>
        </p:nvPicPr>
        <p:blipFill>
          <a:blip r:embed="rId3"/>
          <a:stretch>
            <a:fillRect/>
          </a:stretch>
        </p:blipFill>
        <p:spPr>
          <a:xfrm>
            <a:off x="1682750" y="1395486"/>
            <a:ext cx="8826500" cy="5324001"/>
          </a:xfrm>
          <a:prstGeom prst="rect">
            <a:avLst/>
          </a:prstGeom>
        </p:spPr>
      </p:pic>
    </p:spTree>
    <p:extLst>
      <p:ext uri="{BB962C8B-B14F-4D97-AF65-F5344CB8AC3E}">
        <p14:creationId xmlns:p14="http://schemas.microsoft.com/office/powerpoint/2010/main" val="12703406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基于差异的方法</a:t>
            </a:r>
          </a:p>
        </p:txBody>
      </p:sp>
      <p:sp>
        <p:nvSpPr>
          <p:cNvPr id="3" name="内容占位符 2"/>
          <p:cNvSpPr>
            <a:spLocks noGrp="1"/>
          </p:cNvSpPr>
          <p:nvPr>
            <p:ph idx="1"/>
          </p:nvPr>
        </p:nvSpPr>
        <p:spPr/>
        <p:txBody>
          <a:bodyPr>
            <a:normAutofit/>
          </a:bodyPr>
          <a:lstStyle/>
          <a:p>
            <a:pPr>
              <a:lnSpc>
                <a:spcPct val="150000"/>
              </a:lnSpc>
            </a:pPr>
            <a:r>
              <a:rPr lang="en-US" altLang="zh-CN" sz="1600" b="1" dirty="0"/>
              <a:t>DAN</a:t>
            </a:r>
            <a:r>
              <a:rPr lang="zh-CN" altLang="en-US" sz="1600" b="1" dirty="0"/>
              <a:t>（</a:t>
            </a:r>
            <a:r>
              <a:rPr lang="en-US" altLang="zh-CN" sz="1600" b="1" dirty="0"/>
              <a:t>ICML,2015</a:t>
            </a:r>
            <a:r>
              <a:rPr lang="zh-CN" altLang="en-US" sz="1600" b="1" dirty="0"/>
              <a:t>）</a:t>
            </a:r>
            <a:r>
              <a:rPr lang="zh-CN" altLang="en-US" sz="1600" dirty="0"/>
              <a:t> 就是用了多个核函数的线性组合，并且在多个层上计算</a:t>
            </a:r>
            <a:r>
              <a:rPr lang="en-US" altLang="zh-CN" sz="1600" dirty="0"/>
              <a:t>MMD</a:t>
            </a:r>
            <a:r>
              <a:rPr lang="zh-CN" altLang="en-US" sz="1600" dirty="0"/>
              <a:t>距离</a:t>
            </a:r>
            <a:endParaRPr lang="zh-CN" altLang="en-US" sz="1600" dirty="0"/>
          </a:p>
        </p:txBody>
      </p:sp>
      <p:pic>
        <p:nvPicPr>
          <p:cNvPr id="6146" name="Picture 2" descr="https://img-blog.csdnimg.cn/20200620230947265.png?x-oss-process=image/watermark,type_ZmFuZ3poZW5naGVpdGk,shadow_10,text_aHR0cHM6Ly9ibG9nLmNzZG4ubmV0L1NIVTE1MTIxODU2,size_1,t_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396" y="2638038"/>
            <a:ext cx="7926292" cy="2612894"/>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3"/>
          <a:stretch>
            <a:fillRect/>
          </a:stretch>
        </p:blipFill>
        <p:spPr>
          <a:xfrm>
            <a:off x="7553012" y="515264"/>
            <a:ext cx="2731908" cy="880222"/>
          </a:xfrm>
          <a:prstGeom prst="rect">
            <a:avLst/>
          </a:prstGeom>
        </p:spPr>
      </p:pic>
    </p:spTree>
    <p:extLst>
      <p:ext uri="{BB962C8B-B14F-4D97-AF65-F5344CB8AC3E}">
        <p14:creationId xmlns:p14="http://schemas.microsoft.com/office/powerpoint/2010/main" val="41481970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基于差异的方法</a:t>
            </a:r>
          </a:p>
        </p:txBody>
      </p:sp>
      <p:sp>
        <p:nvSpPr>
          <p:cNvPr id="3" name="内容占位符 2"/>
          <p:cNvSpPr>
            <a:spLocks noGrp="1"/>
          </p:cNvSpPr>
          <p:nvPr>
            <p:ph idx="1"/>
          </p:nvPr>
        </p:nvSpPr>
        <p:spPr/>
        <p:txBody>
          <a:bodyPr>
            <a:normAutofit/>
          </a:bodyPr>
          <a:lstStyle/>
          <a:p>
            <a:pPr>
              <a:lnSpc>
                <a:spcPct val="150000"/>
              </a:lnSpc>
            </a:pPr>
            <a:r>
              <a:rPr lang="en-US" altLang="zh-CN" sz="1600" b="1" dirty="0"/>
              <a:t>RTN</a:t>
            </a:r>
            <a:r>
              <a:rPr lang="zh-CN" altLang="en-US" sz="1600" b="1" dirty="0"/>
              <a:t>（</a:t>
            </a:r>
            <a:r>
              <a:rPr lang="en-US" altLang="zh-CN" sz="1600" b="1" dirty="0"/>
              <a:t>NIPS,2016</a:t>
            </a:r>
            <a:r>
              <a:rPr lang="zh-CN" altLang="en-US" sz="1600" b="1" dirty="0"/>
              <a:t>）</a:t>
            </a:r>
            <a:r>
              <a:rPr lang="zh-CN" altLang="en-US" sz="1600" dirty="0"/>
              <a:t> 前半部分还是</a:t>
            </a:r>
            <a:r>
              <a:rPr lang="en-US" altLang="zh-CN" sz="1600" dirty="0"/>
              <a:t>DAN</a:t>
            </a:r>
            <a:r>
              <a:rPr lang="zh-CN" altLang="en-US" sz="1600" dirty="0"/>
              <a:t>，但是光靠</a:t>
            </a:r>
            <a:r>
              <a:rPr lang="en-US" altLang="zh-CN" sz="1600" dirty="0"/>
              <a:t>DAN</a:t>
            </a:r>
            <a:r>
              <a:rPr lang="zh-CN" altLang="en-US" sz="1600" dirty="0"/>
              <a:t>特征未必能对齐的那么好，所以在之前直接接源域分类器的地方改成了一个残差结构，用来学习源域和目标域分类器的差异</a:t>
            </a:r>
            <a:endParaRPr lang="zh-CN" altLang="en-US" sz="1600" dirty="0"/>
          </a:p>
        </p:txBody>
      </p:sp>
      <p:sp>
        <p:nvSpPr>
          <p:cNvPr id="4" name="Rectangle 1"/>
          <p:cNvSpPr>
            <a:spLocks noChangeArrowheads="1"/>
          </p:cNvSpPr>
          <p:nvPr/>
        </p:nvSpPr>
        <p:spPr bwMode="auto">
          <a:xfrm>
            <a:off x="0" y="43934"/>
            <a:ext cx="184731" cy="369332"/>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dirty="0" smtClean="0">
              <a:ln>
                <a:noFill/>
              </a:ln>
              <a:solidFill>
                <a:schemeClr val="tx1"/>
              </a:solidFill>
              <a:effectLst/>
              <a:latin typeface="Arial" panose="020B0604020202020204" pitchFamily="34" charset="0"/>
            </a:endParaRPr>
          </a:p>
        </p:txBody>
      </p:sp>
      <p:pic>
        <p:nvPicPr>
          <p:cNvPr id="7171" name="Picture 3" descr="https://img-blog.csdnimg.cn/20200620231219882.png?x-oss-process=image/watermark,type_ZmFuZ3poZW5naGVpdGk,shadow_10,text_aHR0cHM6Ly9ibG9nLmNzZG4ubmV0L1NIVTE1MTIxODU2,size_1,t_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75" y="3267239"/>
            <a:ext cx="11379050" cy="1897428"/>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p:cNvPicPr>
            <a:picLocks noChangeAspect="1"/>
          </p:cNvPicPr>
          <p:nvPr/>
        </p:nvPicPr>
        <p:blipFill>
          <a:blip r:embed="rId3"/>
          <a:stretch>
            <a:fillRect/>
          </a:stretch>
        </p:blipFill>
        <p:spPr>
          <a:xfrm>
            <a:off x="8029689" y="366207"/>
            <a:ext cx="2895340" cy="894244"/>
          </a:xfrm>
          <a:prstGeom prst="rect">
            <a:avLst/>
          </a:prstGeom>
        </p:spPr>
      </p:pic>
    </p:spTree>
    <p:extLst>
      <p:ext uri="{BB962C8B-B14F-4D97-AF65-F5344CB8AC3E}">
        <p14:creationId xmlns:p14="http://schemas.microsoft.com/office/powerpoint/2010/main" val="15339235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基于差异的方法</a:t>
            </a:r>
          </a:p>
        </p:txBody>
      </p:sp>
      <p:sp>
        <p:nvSpPr>
          <p:cNvPr id="3" name="内容占位符 2"/>
          <p:cNvSpPr>
            <a:spLocks noGrp="1"/>
          </p:cNvSpPr>
          <p:nvPr>
            <p:ph idx="1"/>
          </p:nvPr>
        </p:nvSpPr>
        <p:spPr/>
        <p:txBody>
          <a:bodyPr>
            <a:normAutofit/>
          </a:bodyPr>
          <a:lstStyle/>
          <a:p>
            <a:pPr>
              <a:lnSpc>
                <a:spcPct val="150000"/>
              </a:lnSpc>
            </a:pPr>
            <a:r>
              <a:rPr lang="en-US" altLang="zh-CN" sz="1600" b="1" dirty="0"/>
              <a:t>JAN</a:t>
            </a:r>
            <a:r>
              <a:rPr lang="zh-CN" altLang="en-US" sz="1600" b="1" dirty="0"/>
              <a:t>（</a:t>
            </a:r>
            <a:r>
              <a:rPr lang="en-US" altLang="zh-CN" sz="1600" b="1" dirty="0"/>
              <a:t>arXiv,2016</a:t>
            </a:r>
            <a:r>
              <a:rPr lang="zh-CN" altLang="en-US" sz="1600" b="1" dirty="0"/>
              <a:t>）</a:t>
            </a:r>
            <a:r>
              <a:rPr lang="zh-CN" altLang="en-US" sz="1600" dirty="0"/>
              <a:t> 里提出了一个</a:t>
            </a:r>
            <a:r>
              <a:rPr lang="en-US" altLang="zh-CN" sz="1600" b="1" dirty="0"/>
              <a:t>JMMD</a:t>
            </a:r>
            <a:r>
              <a:rPr lang="zh-CN" altLang="en-US" sz="1600" b="1" dirty="0"/>
              <a:t>（联合分布的</a:t>
            </a:r>
            <a:r>
              <a:rPr lang="en-US" altLang="zh-CN" sz="1600" b="1" dirty="0"/>
              <a:t>MMD</a:t>
            </a:r>
            <a:r>
              <a:rPr lang="zh-CN" altLang="en-US" sz="1600" b="1" dirty="0"/>
              <a:t>）</a:t>
            </a:r>
            <a:r>
              <a:rPr lang="zh-CN" altLang="en-US" sz="1600" dirty="0"/>
              <a:t>，通过优化这个</a:t>
            </a:r>
            <a:r>
              <a:rPr lang="en-US" altLang="zh-CN" sz="1600" dirty="0"/>
              <a:t>JMMD</a:t>
            </a:r>
            <a:r>
              <a:rPr lang="zh-CN" altLang="en-US" sz="1600" dirty="0"/>
              <a:t>能让源域和目标域特征和标签的联合分布更近，这样效果更好</a:t>
            </a:r>
            <a:endParaRPr lang="zh-CN" altLang="en-US" sz="1600" dirty="0"/>
          </a:p>
        </p:txBody>
      </p:sp>
      <p:sp>
        <p:nvSpPr>
          <p:cNvPr id="4" name="Rectangle 1"/>
          <p:cNvSpPr>
            <a:spLocks noChangeArrowheads="1"/>
          </p:cNvSpPr>
          <p:nvPr/>
        </p:nvSpPr>
        <p:spPr bwMode="auto">
          <a:xfrm>
            <a:off x="0" y="43934"/>
            <a:ext cx="184731" cy="369332"/>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dirty="0" smtClean="0">
              <a:ln>
                <a:noFill/>
              </a:ln>
              <a:solidFill>
                <a:schemeClr val="tx1"/>
              </a:solidFill>
              <a:effectLst/>
              <a:latin typeface="Arial" panose="020B0604020202020204" pitchFamily="34" charset="0"/>
            </a:endParaRPr>
          </a:p>
        </p:txBody>
      </p:sp>
      <p:pic>
        <p:nvPicPr>
          <p:cNvPr id="7" name="图片 6"/>
          <p:cNvPicPr>
            <a:picLocks noChangeAspect="1"/>
          </p:cNvPicPr>
          <p:nvPr/>
        </p:nvPicPr>
        <p:blipFill>
          <a:blip r:embed="rId2"/>
          <a:stretch>
            <a:fillRect/>
          </a:stretch>
        </p:blipFill>
        <p:spPr>
          <a:xfrm>
            <a:off x="7553012" y="515264"/>
            <a:ext cx="2731908" cy="880222"/>
          </a:xfrm>
          <a:prstGeom prst="rect">
            <a:avLst/>
          </a:prstGeom>
        </p:spPr>
      </p:pic>
      <p:pic>
        <p:nvPicPr>
          <p:cNvPr id="9218" name="Picture 2" descr="https://img-blog.csdnimg.cn/2020062023222917.png?x-oss-process=image/watermark,type_ZmFuZ3poZW5naGVpdGk,shadow_10,text_aHR0cHM6Ly9ibG9nLmNzZG4ubmV0L1NIVTE1MTIxODU2,size_1,t_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834" y="3017856"/>
            <a:ext cx="11011336" cy="2477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8176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基于差异的方法</a:t>
            </a:r>
          </a:p>
        </p:txBody>
      </p:sp>
      <p:sp>
        <p:nvSpPr>
          <p:cNvPr id="4" name="Rectangle 1"/>
          <p:cNvSpPr>
            <a:spLocks noChangeArrowheads="1"/>
          </p:cNvSpPr>
          <p:nvPr/>
        </p:nvSpPr>
        <p:spPr bwMode="auto">
          <a:xfrm>
            <a:off x="0" y="43934"/>
            <a:ext cx="184731" cy="369332"/>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dirty="0" smtClean="0">
              <a:ln>
                <a:noFill/>
              </a:ln>
              <a:solidFill>
                <a:schemeClr val="tx1"/>
              </a:solidFill>
              <a:effectLst/>
              <a:latin typeface="Arial" panose="020B0604020202020204" pitchFamily="34" charset="0"/>
            </a:endParaRPr>
          </a:p>
        </p:txBody>
      </p:sp>
      <p:pic>
        <p:nvPicPr>
          <p:cNvPr id="7" name="图片 6"/>
          <p:cNvPicPr>
            <a:picLocks noChangeAspect="1"/>
          </p:cNvPicPr>
          <p:nvPr/>
        </p:nvPicPr>
        <p:blipFill>
          <a:blip r:embed="rId2"/>
          <a:stretch>
            <a:fillRect/>
          </a:stretch>
        </p:blipFill>
        <p:spPr>
          <a:xfrm>
            <a:off x="7553012" y="515264"/>
            <a:ext cx="2731908" cy="880222"/>
          </a:xfrm>
          <a:prstGeom prst="rect">
            <a:avLst/>
          </a:prstGeom>
        </p:spPr>
      </p:pic>
      <p:pic>
        <p:nvPicPr>
          <p:cNvPr id="8" name="内容占位符 7"/>
          <p:cNvPicPr>
            <a:picLocks noGrp="1" noChangeAspect="1"/>
          </p:cNvPicPr>
          <p:nvPr>
            <p:ph idx="1"/>
          </p:nvPr>
        </p:nvPicPr>
        <p:blipFill>
          <a:blip r:embed="rId3"/>
          <a:stretch>
            <a:fillRect/>
          </a:stretch>
        </p:blipFill>
        <p:spPr>
          <a:xfrm>
            <a:off x="1100730" y="1825625"/>
            <a:ext cx="9990540" cy="4351338"/>
          </a:xfrm>
          <a:prstGeom prst="rect">
            <a:avLst/>
          </a:prstGeom>
        </p:spPr>
      </p:pic>
    </p:spTree>
    <p:extLst>
      <p:ext uri="{BB962C8B-B14F-4D97-AF65-F5344CB8AC3E}">
        <p14:creationId xmlns:p14="http://schemas.microsoft.com/office/powerpoint/2010/main" val="40793576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基于对抗的方法</a:t>
            </a:r>
          </a:p>
        </p:txBody>
      </p:sp>
      <p:sp>
        <p:nvSpPr>
          <p:cNvPr id="3" name="内容占位符 2"/>
          <p:cNvSpPr>
            <a:spLocks noGrp="1"/>
          </p:cNvSpPr>
          <p:nvPr>
            <p:ph idx="1"/>
          </p:nvPr>
        </p:nvSpPr>
        <p:spPr/>
        <p:txBody>
          <a:bodyPr>
            <a:normAutofit/>
          </a:bodyPr>
          <a:lstStyle/>
          <a:p>
            <a:pPr>
              <a:lnSpc>
                <a:spcPct val="150000"/>
              </a:lnSpc>
            </a:pPr>
            <a:r>
              <a:rPr lang="en-US" altLang="zh-CN" sz="1600" b="1" dirty="0" err="1"/>
              <a:t>RevGrad</a:t>
            </a:r>
            <a:r>
              <a:rPr lang="zh-CN" altLang="en-US" sz="1600" b="1" dirty="0"/>
              <a:t>（</a:t>
            </a:r>
            <a:r>
              <a:rPr lang="en-US" altLang="zh-CN" sz="1600" b="1" dirty="0"/>
              <a:t>ICML,2015</a:t>
            </a:r>
            <a:r>
              <a:rPr lang="zh-CN" altLang="en-US" sz="1600" b="1" dirty="0"/>
              <a:t>）</a:t>
            </a:r>
            <a:r>
              <a:rPr lang="zh-CN" altLang="en-US" sz="1600" dirty="0"/>
              <a:t> 的基本思路就是用</a:t>
            </a:r>
            <a:r>
              <a:rPr lang="en-US" altLang="zh-CN" sz="1600" dirty="0"/>
              <a:t>GAN</a:t>
            </a:r>
            <a:r>
              <a:rPr lang="zh-CN" altLang="en-US" sz="1600" dirty="0"/>
              <a:t>去让生成器生成特征，然后让判别器判别它是源域的还是目标域的特征，如果判别不出来就说明在这个特征空间里源域和目标域是一致</a:t>
            </a:r>
            <a:r>
              <a:rPr lang="zh-CN" altLang="en-US" sz="1600" dirty="0" smtClean="0"/>
              <a:t>的。</a:t>
            </a:r>
            <a:endParaRPr lang="zh-CN" altLang="en-US" sz="1600" dirty="0"/>
          </a:p>
        </p:txBody>
      </p:sp>
      <p:sp>
        <p:nvSpPr>
          <p:cNvPr id="4" name="Rectangle 1"/>
          <p:cNvSpPr>
            <a:spLocks noChangeArrowheads="1"/>
          </p:cNvSpPr>
          <p:nvPr/>
        </p:nvSpPr>
        <p:spPr bwMode="auto">
          <a:xfrm>
            <a:off x="0" y="43934"/>
            <a:ext cx="184731" cy="369332"/>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dirty="0" smtClean="0">
              <a:ln>
                <a:noFill/>
              </a:ln>
              <a:solidFill>
                <a:schemeClr val="tx1"/>
              </a:solidFill>
              <a:effectLst/>
              <a:latin typeface="Arial" panose="020B0604020202020204" pitchFamily="34" charset="0"/>
            </a:endParaRPr>
          </a:p>
        </p:txBody>
      </p:sp>
      <p:pic>
        <p:nvPicPr>
          <p:cNvPr id="10244" name="Picture 4" descr="在这里插入图片描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3537" y="2659035"/>
            <a:ext cx="8924925" cy="3775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9234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基于对抗的方法</a:t>
            </a:r>
          </a:p>
        </p:txBody>
      </p:sp>
      <p:pic>
        <p:nvPicPr>
          <p:cNvPr id="5" name="内容占位符 4"/>
          <p:cNvPicPr>
            <a:picLocks noGrp="1" noChangeAspect="1"/>
          </p:cNvPicPr>
          <p:nvPr>
            <p:ph idx="1"/>
          </p:nvPr>
        </p:nvPicPr>
        <p:blipFill>
          <a:blip r:embed="rId3"/>
          <a:stretch>
            <a:fillRect/>
          </a:stretch>
        </p:blipFill>
        <p:spPr>
          <a:xfrm>
            <a:off x="838200" y="1600279"/>
            <a:ext cx="7416029" cy="2218187"/>
          </a:xfrm>
          <a:prstGeom prst="rect">
            <a:avLst/>
          </a:prstGeom>
        </p:spPr>
      </p:pic>
      <p:sp>
        <p:nvSpPr>
          <p:cNvPr id="4" name="Rectangle 1"/>
          <p:cNvSpPr>
            <a:spLocks noChangeArrowheads="1"/>
          </p:cNvSpPr>
          <p:nvPr/>
        </p:nvSpPr>
        <p:spPr bwMode="auto">
          <a:xfrm>
            <a:off x="0" y="43934"/>
            <a:ext cx="184731" cy="369332"/>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dirty="0" smtClean="0">
              <a:ln>
                <a:noFill/>
              </a:ln>
              <a:solidFill>
                <a:schemeClr val="tx1"/>
              </a:solidFill>
              <a:effectLst/>
              <a:latin typeface="Arial" panose="020B0604020202020204" pitchFamily="34" charset="0"/>
            </a:endParaRPr>
          </a:p>
        </p:txBody>
      </p:sp>
      <p:pic>
        <p:nvPicPr>
          <p:cNvPr id="10244" name="Picture 4" descr="在这里插入图片描述"/>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8159" y="3818466"/>
            <a:ext cx="6043736" cy="2556406"/>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5"/>
          <a:stretch>
            <a:fillRect/>
          </a:stretch>
        </p:blipFill>
        <p:spPr>
          <a:xfrm>
            <a:off x="876299" y="3921604"/>
            <a:ext cx="4155545" cy="2650697"/>
          </a:xfrm>
          <a:prstGeom prst="rect">
            <a:avLst/>
          </a:prstGeom>
        </p:spPr>
      </p:pic>
    </p:spTree>
    <p:extLst>
      <p:ext uri="{BB962C8B-B14F-4D97-AF65-F5344CB8AC3E}">
        <p14:creationId xmlns:p14="http://schemas.microsoft.com/office/powerpoint/2010/main" val="29464932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基于对抗的方法</a:t>
            </a:r>
          </a:p>
        </p:txBody>
      </p:sp>
      <p:sp>
        <p:nvSpPr>
          <p:cNvPr id="3" name="内容占位符 2"/>
          <p:cNvSpPr>
            <a:spLocks noGrp="1"/>
          </p:cNvSpPr>
          <p:nvPr>
            <p:ph idx="1"/>
          </p:nvPr>
        </p:nvSpPr>
        <p:spPr/>
        <p:txBody>
          <a:bodyPr>
            <a:normAutofit/>
          </a:bodyPr>
          <a:lstStyle/>
          <a:p>
            <a:pPr>
              <a:lnSpc>
                <a:spcPct val="150000"/>
              </a:lnSpc>
            </a:pPr>
            <a:r>
              <a:rPr lang="en-US" altLang="zh-CN" sz="1600" b="1" dirty="0" err="1"/>
              <a:t>RevGrad</a:t>
            </a:r>
            <a:r>
              <a:rPr lang="zh-CN" altLang="en-US" sz="1600" b="1" dirty="0"/>
              <a:t>（</a:t>
            </a:r>
            <a:r>
              <a:rPr lang="en-US" altLang="zh-CN" sz="1600" b="1" dirty="0"/>
              <a:t>ICML,2015</a:t>
            </a:r>
            <a:r>
              <a:rPr lang="zh-CN" altLang="en-US" sz="1600" b="1" dirty="0"/>
              <a:t>）</a:t>
            </a:r>
            <a:r>
              <a:rPr lang="zh-CN" altLang="en-US" sz="1600" dirty="0"/>
              <a:t> 的基本思路就是用</a:t>
            </a:r>
            <a:r>
              <a:rPr lang="en-US" altLang="zh-CN" sz="1600" dirty="0"/>
              <a:t>GAN</a:t>
            </a:r>
            <a:r>
              <a:rPr lang="zh-CN" altLang="en-US" sz="1600" dirty="0"/>
              <a:t>去让生成器生成特征，然后让判别器判别它是源域的还是目标域的特征，如果判别不出来就说明在这个特征空间里源域和目标域是一致</a:t>
            </a:r>
            <a:r>
              <a:rPr lang="zh-CN" altLang="en-US" sz="1600" dirty="0" smtClean="0"/>
              <a:t>的。</a:t>
            </a:r>
            <a:endParaRPr lang="zh-CN" altLang="en-US" sz="1600" dirty="0"/>
          </a:p>
        </p:txBody>
      </p:sp>
      <p:sp>
        <p:nvSpPr>
          <p:cNvPr id="4" name="Rectangle 1"/>
          <p:cNvSpPr>
            <a:spLocks noChangeArrowheads="1"/>
          </p:cNvSpPr>
          <p:nvPr/>
        </p:nvSpPr>
        <p:spPr bwMode="auto">
          <a:xfrm>
            <a:off x="0" y="43934"/>
            <a:ext cx="184731" cy="369332"/>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dirty="0" smtClean="0">
              <a:ln>
                <a:noFill/>
              </a:ln>
              <a:solidFill>
                <a:schemeClr val="tx1"/>
              </a:solidFill>
              <a:effectLst/>
              <a:latin typeface="Arial" panose="020B0604020202020204" pitchFamily="34" charset="0"/>
            </a:endParaRPr>
          </a:p>
        </p:txBody>
      </p:sp>
      <p:pic>
        <p:nvPicPr>
          <p:cNvPr id="5" name="图片 4"/>
          <p:cNvPicPr>
            <a:picLocks noChangeAspect="1"/>
          </p:cNvPicPr>
          <p:nvPr/>
        </p:nvPicPr>
        <p:blipFill>
          <a:blip r:embed="rId3"/>
          <a:stretch>
            <a:fillRect/>
          </a:stretch>
        </p:blipFill>
        <p:spPr>
          <a:xfrm>
            <a:off x="1203389" y="2574581"/>
            <a:ext cx="9785222" cy="4126785"/>
          </a:xfrm>
          <a:prstGeom prst="rect">
            <a:avLst/>
          </a:prstGeom>
        </p:spPr>
      </p:pic>
    </p:spTree>
    <p:extLst>
      <p:ext uri="{BB962C8B-B14F-4D97-AF65-F5344CB8AC3E}">
        <p14:creationId xmlns:p14="http://schemas.microsoft.com/office/powerpoint/2010/main" val="32088768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领域自适应</a:t>
            </a:r>
            <a:r>
              <a:rPr lang="zh-CN" altLang="en-US" b="1" dirty="0" smtClean="0"/>
              <a:t>简述</a:t>
            </a:r>
            <a:endParaRPr lang="zh-CN" altLang="en-US" dirty="0"/>
          </a:p>
        </p:txBody>
      </p:sp>
      <p:sp>
        <p:nvSpPr>
          <p:cNvPr id="3" name="内容占位符 2"/>
          <p:cNvSpPr>
            <a:spLocks noGrp="1"/>
          </p:cNvSpPr>
          <p:nvPr>
            <p:ph idx="1"/>
          </p:nvPr>
        </p:nvSpPr>
        <p:spPr/>
        <p:txBody>
          <a:bodyPr>
            <a:normAutofit/>
          </a:bodyPr>
          <a:lstStyle/>
          <a:p>
            <a:pPr>
              <a:lnSpc>
                <a:spcPct val="150000"/>
              </a:lnSpc>
            </a:pPr>
            <a:r>
              <a:rPr lang="en-US" altLang="zh-CN" sz="1600" dirty="0" smtClean="0"/>
              <a:t>Domain Adaptation</a:t>
            </a:r>
            <a:r>
              <a:rPr lang="zh-CN" altLang="en-US" sz="1600" dirty="0" smtClean="0"/>
              <a:t>是一种源任务和目标任务一样，但是源域和目标域的数据分布不一样，并且</a:t>
            </a:r>
            <a:r>
              <a:rPr lang="zh-CN" altLang="en-US" sz="1600" dirty="0" smtClean="0">
                <a:solidFill>
                  <a:srgbClr val="FF0000"/>
                </a:solidFill>
              </a:rPr>
              <a:t>源域</a:t>
            </a:r>
            <a:r>
              <a:rPr lang="zh-CN" altLang="en-US" sz="1600" dirty="0" smtClean="0"/>
              <a:t>有</a:t>
            </a:r>
            <a:r>
              <a:rPr lang="zh-CN" altLang="en-US" sz="1600" dirty="0" smtClean="0">
                <a:solidFill>
                  <a:srgbClr val="FF0000"/>
                </a:solidFill>
              </a:rPr>
              <a:t>大量</a:t>
            </a:r>
            <a:r>
              <a:rPr lang="zh-CN" altLang="en-US" sz="1600" dirty="0" smtClean="0"/>
              <a:t>的</a:t>
            </a:r>
            <a:r>
              <a:rPr lang="zh-CN" altLang="en-US" sz="1600" dirty="0" smtClean="0">
                <a:solidFill>
                  <a:srgbClr val="FF0000"/>
                </a:solidFill>
              </a:rPr>
              <a:t>标记</a:t>
            </a:r>
            <a:r>
              <a:rPr lang="zh-CN" altLang="en-US" sz="1600" dirty="0" smtClean="0"/>
              <a:t>好的</a:t>
            </a:r>
            <a:r>
              <a:rPr lang="zh-CN" altLang="en-US" sz="1600" dirty="0" smtClean="0">
                <a:solidFill>
                  <a:srgbClr val="FF0000"/>
                </a:solidFill>
              </a:rPr>
              <a:t>样本</a:t>
            </a:r>
            <a:r>
              <a:rPr lang="zh-CN" altLang="en-US" sz="1600" dirty="0" smtClean="0"/>
              <a:t>，</a:t>
            </a:r>
            <a:r>
              <a:rPr lang="zh-CN" altLang="en-US" sz="1600" dirty="0" smtClean="0">
                <a:solidFill>
                  <a:srgbClr val="FF0000"/>
                </a:solidFill>
              </a:rPr>
              <a:t>目标域</a:t>
            </a:r>
            <a:r>
              <a:rPr lang="zh-CN" altLang="en-US" sz="1600" dirty="0" smtClean="0"/>
              <a:t>则</a:t>
            </a:r>
            <a:r>
              <a:rPr lang="zh-CN" altLang="en-US" sz="1600" dirty="0" smtClean="0">
                <a:solidFill>
                  <a:srgbClr val="FF0000"/>
                </a:solidFill>
              </a:rPr>
              <a:t>没有</a:t>
            </a:r>
            <a:r>
              <a:rPr lang="zh-CN" altLang="en-US" sz="1600" dirty="0" smtClean="0"/>
              <a:t>（或者只有非常少的）</a:t>
            </a:r>
            <a:r>
              <a:rPr lang="zh-CN" altLang="en-US" sz="1600" dirty="0" smtClean="0">
                <a:solidFill>
                  <a:srgbClr val="FF0000"/>
                </a:solidFill>
              </a:rPr>
              <a:t>有标记</a:t>
            </a:r>
            <a:r>
              <a:rPr lang="zh-CN" altLang="en-US" sz="1600" dirty="0" smtClean="0"/>
              <a:t>的</a:t>
            </a:r>
            <a:r>
              <a:rPr lang="zh-CN" altLang="en-US" sz="1600" dirty="0" smtClean="0">
                <a:solidFill>
                  <a:srgbClr val="FF0000"/>
                </a:solidFill>
              </a:rPr>
              <a:t>样本</a:t>
            </a:r>
            <a:r>
              <a:rPr lang="zh-CN" altLang="en-US" sz="1600" dirty="0" smtClean="0"/>
              <a:t>的迁移学习方法。这样就是怎么把源域上从大量的有标记样本中学习的知识迁移到目标域上，来解决相同的问题，而目标域上能利用的大多只有没有标记的</a:t>
            </a:r>
            <a:r>
              <a:rPr lang="zh-CN" altLang="en-US" sz="1600" dirty="0" smtClean="0"/>
              <a:t>样本</a:t>
            </a:r>
            <a:endParaRPr lang="en-US" altLang="zh-CN" sz="1600" dirty="0"/>
          </a:p>
          <a:p>
            <a:pPr>
              <a:lnSpc>
                <a:spcPct val="150000"/>
              </a:lnSpc>
            </a:pPr>
            <a:r>
              <a:rPr lang="zh-CN" altLang="en-US" sz="1600" dirty="0" smtClean="0"/>
              <a:t> “</a:t>
            </a:r>
            <a:r>
              <a:rPr lang="zh-CN" altLang="en-US" sz="1600" dirty="0" smtClean="0">
                <a:solidFill>
                  <a:srgbClr val="FF0000"/>
                </a:solidFill>
              </a:rPr>
              <a:t>数据分布不一样</a:t>
            </a:r>
            <a:r>
              <a:rPr lang="zh-CN" altLang="en-US" sz="1600" dirty="0" smtClean="0"/>
              <a:t>”</a:t>
            </a:r>
            <a:r>
              <a:rPr lang="en-US" altLang="zh-CN" sz="1600" dirty="0" smtClean="0"/>
              <a:t>:</a:t>
            </a:r>
            <a:r>
              <a:rPr lang="zh-CN" altLang="en-US" sz="1600" dirty="0" smtClean="0"/>
              <a:t>下</a:t>
            </a:r>
            <a:r>
              <a:rPr lang="zh-CN" altLang="en-US" sz="1600" dirty="0" smtClean="0"/>
              <a:t>图中</a:t>
            </a:r>
            <a:r>
              <a:rPr lang="en-US" altLang="zh-CN" sz="1600" dirty="0" smtClean="0">
                <a:solidFill>
                  <a:srgbClr val="FF0000"/>
                </a:solidFill>
              </a:rPr>
              <a:t>(a)</a:t>
            </a:r>
            <a:r>
              <a:rPr lang="zh-CN" altLang="en-US" sz="1600" dirty="0" smtClean="0">
                <a:solidFill>
                  <a:srgbClr val="FF0000"/>
                </a:solidFill>
              </a:rPr>
              <a:t>组</a:t>
            </a:r>
            <a:r>
              <a:rPr lang="zh-CN" altLang="en-US" sz="1600" dirty="0" smtClean="0"/>
              <a:t>是不同来源的自行车和笔记本电脑的照片，有从购物网站下载的，也有数码相机拍的生活照，也有网络上获取的照片等，它们虽然都表达</a:t>
            </a:r>
            <a:r>
              <a:rPr lang="zh-CN" altLang="en-US" sz="1600" dirty="0" smtClean="0">
                <a:solidFill>
                  <a:srgbClr val="FF0000"/>
                </a:solidFill>
              </a:rPr>
              <a:t>自行车和笔记本</a:t>
            </a:r>
            <a:r>
              <a:rPr lang="zh-CN" altLang="en-US" sz="1600" dirty="0" smtClean="0"/>
              <a:t>电脑，但是</a:t>
            </a:r>
            <a:r>
              <a:rPr lang="zh-CN" altLang="en-US" sz="1600" dirty="0" smtClean="0">
                <a:solidFill>
                  <a:srgbClr val="FF0000"/>
                </a:solidFill>
              </a:rPr>
              <a:t>数据分布是不同</a:t>
            </a:r>
            <a:r>
              <a:rPr lang="zh-CN" altLang="en-US" sz="1600" dirty="0" smtClean="0"/>
              <a:t>的</a:t>
            </a:r>
            <a:r>
              <a:rPr lang="en-US" altLang="zh-CN" sz="1600" dirty="0" smtClean="0"/>
              <a:t>;</a:t>
            </a:r>
          </a:p>
          <a:p>
            <a:pPr>
              <a:lnSpc>
                <a:spcPct val="150000"/>
              </a:lnSpc>
            </a:pPr>
            <a:endParaRPr lang="zh-CN" altLang="en-US" sz="1600" dirty="0" smtClean="0"/>
          </a:p>
        </p:txBody>
      </p:sp>
      <p:pic>
        <p:nvPicPr>
          <p:cNvPr id="4" name="图片 3"/>
          <p:cNvPicPr>
            <a:picLocks noChangeAspect="1"/>
          </p:cNvPicPr>
          <p:nvPr/>
        </p:nvPicPr>
        <p:blipFill>
          <a:blip r:embed="rId2"/>
          <a:stretch>
            <a:fillRect/>
          </a:stretch>
        </p:blipFill>
        <p:spPr>
          <a:xfrm>
            <a:off x="1064701" y="4183478"/>
            <a:ext cx="10464061" cy="1734316"/>
          </a:xfrm>
          <a:prstGeom prst="rect">
            <a:avLst/>
          </a:prstGeom>
        </p:spPr>
      </p:pic>
    </p:spTree>
    <p:extLst>
      <p:ext uri="{BB962C8B-B14F-4D97-AF65-F5344CB8AC3E}">
        <p14:creationId xmlns:p14="http://schemas.microsoft.com/office/powerpoint/2010/main" val="4126660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基于对抗的方法</a:t>
            </a:r>
          </a:p>
        </p:txBody>
      </p:sp>
      <p:sp>
        <p:nvSpPr>
          <p:cNvPr id="3" name="内容占位符 2"/>
          <p:cNvSpPr>
            <a:spLocks noGrp="1"/>
          </p:cNvSpPr>
          <p:nvPr>
            <p:ph idx="1"/>
          </p:nvPr>
        </p:nvSpPr>
        <p:spPr/>
        <p:txBody>
          <a:bodyPr>
            <a:normAutofit/>
          </a:bodyPr>
          <a:lstStyle/>
          <a:p>
            <a:pPr>
              <a:lnSpc>
                <a:spcPct val="150000"/>
              </a:lnSpc>
            </a:pPr>
            <a:r>
              <a:rPr lang="en-US" altLang="zh-CN" sz="1600" b="1" dirty="0"/>
              <a:t>CAN</a:t>
            </a:r>
            <a:r>
              <a:rPr lang="zh-CN" altLang="en-US" sz="1600" b="1" dirty="0"/>
              <a:t>（</a:t>
            </a:r>
            <a:r>
              <a:rPr lang="en-US" altLang="zh-CN" sz="1600" b="1" dirty="0"/>
              <a:t>CVPR,2018</a:t>
            </a:r>
            <a:r>
              <a:rPr lang="zh-CN" altLang="en-US" sz="1600" b="1" dirty="0"/>
              <a:t>），它把深度网络连续的若干层作为一个</a:t>
            </a:r>
            <a:r>
              <a:rPr lang="en-US" altLang="zh-CN" sz="1600" b="1" dirty="0"/>
              <a:t>block</a:t>
            </a:r>
            <a:r>
              <a:rPr lang="zh-CN" altLang="en-US" sz="1600" b="1" dirty="0"/>
              <a:t>，这样划分成几个</a:t>
            </a:r>
            <a:r>
              <a:rPr lang="en-US" altLang="zh-CN" sz="1600" b="1" dirty="0"/>
              <a:t>block</a:t>
            </a:r>
            <a:r>
              <a:rPr lang="zh-CN" altLang="en-US" sz="1600" b="1" dirty="0"/>
              <a:t>，然后对每个</a:t>
            </a:r>
            <a:r>
              <a:rPr lang="en-US" altLang="zh-CN" sz="1600" b="1" dirty="0"/>
              <a:t>block</a:t>
            </a:r>
            <a:r>
              <a:rPr lang="zh-CN" altLang="en-US" sz="1600" b="1" dirty="0"/>
              <a:t>加一个判别器。它提出希望在网络</a:t>
            </a:r>
            <a:r>
              <a:rPr lang="zh-CN" altLang="en-US" sz="1600" b="1" dirty="0">
                <a:solidFill>
                  <a:srgbClr val="FF0000"/>
                </a:solidFill>
              </a:rPr>
              <a:t>高层的</a:t>
            </a:r>
            <a:r>
              <a:rPr lang="en-US" altLang="zh-CN" sz="1600" b="1" dirty="0">
                <a:solidFill>
                  <a:srgbClr val="FF0000"/>
                </a:solidFill>
              </a:rPr>
              <a:t>block</a:t>
            </a:r>
            <a:r>
              <a:rPr lang="zh-CN" altLang="en-US" sz="1600" b="1" dirty="0">
                <a:solidFill>
                  <a:srgbClr val="FF0000"/>
                </a:solidFill>
              </a:rPr>
              <a:t>中的特征和域的信息无关</a:t>
            </a:r>
            <a:r>
              <a:rPr lang="zh-CN" altLang="en-US" sz="1600" b="1" dirty="0"/>
              <a:t>，因为最后要得到的就是不区分源域和目标域数据的网络；而希望在网络的</a:t>
            </a:r>
            <a:r>
              <a:rPr lang="zh-CN" altLang="en-US" sz="1600" b="1" dirty="0">
                <a:solidFill>
                  <a:srgbClr val="FF0000"/>
                </a:solidFill>
              </a:rPr>
              <a:t>低层的</a:t>
            </a:r>
            <a:r>
              <a:rPr lang="en-US" altLang="zh-CN" sz="1600" b="1" dirty="0">
                <a:solidFill>
                  <a:srgbClr val="FF0000"/>
                </a:solidFill>
              </a:rPr>
              <a:t>block</a:t>
            </a:r>
            <a:r>
              <a:rPr lang="zh-CN" altLang="en-US" sz="1600" b="1" dirty="0">
                <a:solidFill>
                  <a:srgbClr val="FF0000"/>
                </a:solidFill>
              </a:rPr>
              <a:t>中的特征和域的信息有关</a:t>
            </a:r>
            <a:r>
              <a:rPr lang="zh-CN" altLang="en-US" sz="1600" b="1" dirty="0"/>
              <a:t>，因为底层在提取边缘信息，希望这些边缘信息能更好提取目标域的特征</a:t>
            </a:r>
            <a:r>
              <a:rPr lang="zh-CN" altLang="en-US" sz="1600" b="1" dirty="0" smtClean="0"/>
              <a:t>。</a:t>
            </a:r>
            <a:endParaRPr lang="zh-CN" altLang="en-US" sz="1600" b="1" dirty="0"/>
          </a:p>
        </p:txBody>
      </p:sp>
      <p:sp>
        <p:nvSpPr>
          <p:cNvPr id="4" name="Rectangle 1"/>
          <p:cNvSpPr>
            <a:spLocks noChangeArrowheads="1"/>
          </p:cNvSpPr>
          <p:nvPr/>
        </p:nvSpPr>
        <p:spPr bwMode="auto">
          <a:xfrm>
            <a:off x="0" y="43934"/>
            <a:ext cx="184731" cy="369332"/>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dirty="0" smtClean="0">
              <a:ln>
                <a:noFill/>
              </a:ln>
              <a:solidFill>
                <a:schemeClr val="tx1"/>
              </a:solidFill>
              <a:effectLst/>
              <a:latin typeface="Arial" panose="020B0604020202020204" pitchFamily="34" charset="0"/>
            </a:endParaRPr>
          </a:p>
        </p:txBody>
      </p:sp>
      <p:pic>
        <p:nvPicPr>
          <p:cNvPr id="5" name="图片 4"/>
          <p:cNvPicPr>
            <a:picLocks noChangeAspect="1"/>
          </p:cNvPicPr>
          <p:nvPr/>
        </p:nvPicPr>
        <p:blipFill>
          <a:blip r:embed="rId3"/>
          <a:stretch>
            <a:fillRect/>
          </a:stretch>
        </p:blipFill>
        <p:spPr>
          <a:xfrm>
            <a:off x="1159934" y="3356385"/>
            <a:ext cx="9719734" cy="3252496"/>
          </a:xfrm>
          <a:prstGeom prst="rect">
            <a:avLst/>
          </a:prstGeom>
        </p:spPr>
      </p:pic>
    </p:spTree>
    <p:extLst>
      <p:ext uri="{BB962C8B-B14F-4D97-AF65-F5344CB8AC3E}">
        <p14:creationId xmlns:p14="http://schemas.microsoft.com/office/powerpoint/2010/main" val="21248936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基于重构的方法</a:t>
            </a:r>
          </a:p>
        </p:txBody>
      </p:sp>
      <p:sp>
        <p:nvSpPr>
          <p:cNvPr id="3" name="内容占位符 2"/>
          <p:cNvSpPr>
            <a:spLocks noGrp="1"/>
          </p:cNvSpPr>
          <p:nvPr>
            <p:ph idx="1"/>
          </p:nvPr>
        </p:nvSpPr>
        <p:spPr/>
        <p:txBody>
          <a:bodyPr>
            <a:normAutofit/>
          </a:bodyPr>
          <a:lstStyle/>
          <a:p>
            <a:pPr>
              <a:lnSpc>
                <a:spcPct val="150000"/>
              </a:lnSpc>
            </a:pPr>
            <a:r>
              <a:rPr lang="en-US" altLang="zh-CN" sz="1600" b="1" dirty="0"/>
              <a:t>DRCN</a:t>
            </a:r>
            <a:r>
              <a:rPr lang="zh-CN" altLang="en-US" sz="1600" b="1" dirty="0"/>
              <a:t>（</a:t>
            </a:r>
            <a:r>
              <a:rPr lang="en-US" altLang="zh-CN" sz="1600" b="1" dirty="0"/>
              <a:t>2016,ECCV</a:t>
            </a:r>
            <a:r>
              <a:rPr lang="zh-CN" altLang="en-US" sz="1600" b="1" dirty="0"/>
              <a:t>） 如下图结构，左侧是一个</a:t>
            </a:r>
            <a:r>
              <a:rPr lang="en-US" altLang="zh-CN" sz="1600" b="1" dirty="0"/>
              <a:t>Encoder</a:t>
            </a:r>
            <a:r>
              <a:rPr lang="zh-CN" altLang="en-US" sz="1600" b="1" dirty="0"/>
              <a:t>，也是将源域和目标域样本都扔进去生成特征用的，然后对于源域特征用一个分类器去分类，这样使得</a:t>
            </a:r>
            <a:r>
              <a:rPr lang="en-US" altLang="zh-CN" sz="1600" b="1" dirty="0"/>
              <a:t>Encoder</a:t>
            </a:r>
            <a:r>
              <a:rPr lang="zh-CN" altLang="en-US" sz="1600" b="1" dirty="0"/>
              <a:t>生成的特征能够很好的区分源域的样本（即是一个比较好的特征），对于目标域特征用一个</a:t>
            </a:r>
            <a:r>
              <a:rPr lang="en-US" altLang="zh-CN" sz="1600" b="1" dirty="0"/>
              <a:t>Decoder</a:t>
            </a:r>
            <a:r>
              <a:rPr lang="zh-CN" altLang="en-US" sz="1600" b="1" dirty="0"/>
              <a:t>去解码，使得能尽量还原目标域的样本。这样下来生成的特征所在的特征空间在源域和目标域样本上比较近。</a:t>
            </a:r>
          </a:p>
          <a:p>
            <a:pPr marL="0" indent="0">
              <a:lnSpc>
                <a:spcPct val="150000"/>
              </a:lnSpc>
              <a:buNone/>
            </a:pPr>
            <a:endParaRPr lang="zh-CN" altLang="en-US" sz="1600" b="1" dirty="0"/>
          </a:p>
        </p:txBody>
      </p:sp>
      <p:sp>
        <p:nvSpPr>
          <p:cNvPr id="4" name="Rectangle 1"/>
          <p:cNvSpPr>
            <a:spLocks noChangeArrowheads="1"/>
          </p:cNvSpPr>
          <p:nvPr/>
        </p:nvSpPr>
        <p:spPr bwMode="auto">
          <a:xfrm>
            <a:off x="0" y="43934"/>
            <a:ext cx="184731" cy="369332"/>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dirty="0" smtClean="0">
              <a:ln>
                <a:noFill/>
              </a:ln>
              <a:solidFill>
                <a:schemeClr val="tx1"/>
              </a:solidFill>
              <a:effectLst/>
              <a:latin typeface="Arial" panose="020B0604020202020204" pitchFamily="34" charset="0"/>
            </a:endParaRPr>
          </a:p>
        </p:txBody>
      </p:sp>
      <p:pic>
        <p:nvPicPr>
          <p:cNvPr id="17410" name="Picture 2" descr="在这里插入图片描述"/>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6142" y="3323298"/>
            <a:ext cx="8739716" cy="3420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70155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基于重构的方法</a:t>
            </a:r>
          </a:p>
        </p:txBody>
      </p:sp>
      <p:sp>
        <p:nvSpPr>
          <p:cNvPr id="3" name="内容占位符 2"/>
          <p:cNvSpPr>
            <a:spLocks noGrp="1"/>
          </p:cNvSpPr>
          <p:nvPr>
            <p:ph idx="1"/>
          </p:nvPr>
        </p:nvSpPr>
        <p:spPr/>
        <p:txBody>
          <a:bodyPr>
            <a:normAutofit/>
          </a:bodyPr>
          <a:lstStyle/>
          <a:p>
            <a:pPr marL="0" indent="0">
              <a:lnSpc>
                <a:spcPct val="150000"/>
              </a:lnSpc>
              <a:buNone/>
            </a:pPr>
            <a:r>
              <a:rPr lang="en-US" altLang="zh-CN" sz="1600" b="1" dirty="0"/>
              <a:t>DSN</a:t>
            </a:r>
            <a:r>
              <a:rPr lang="zh-CN" altLang="en-US" sz="1600" b="1" dirty="0"/>
              <a:t>（</a:t>
            </a:r>
            <a:r>
              <a:rPr lang="en-US" altLang="zh-CN" sz="1600" b="1" dirty="0"/>
              <a:t>NIPS,2016</a:t>
            </a:r>
            <a:r>
              <a:rPr lang="zh-CN" altLang="en-US" sz="1600" b="1" dirty="0"/>
              <a:t>） 将源域和目标域的样本分别拆分成两部分，一部分是两个域</a:t>
            </a:r>
            <a:r>
              <a:rPr lang="zh-CN" altLang="en-US" sz="1600" b="1" dirty="0">
                <a:solidFill>
                  <a:srgbClr val="FF0000"/>
                </a:solidFill>
              </a:rPr>
              <a:t>私有的</a:t>
            </a:r>
            <a:r>
              <a:rPr lang="en-US" altLang="zh-CN" sz="1600" b="1" dirty="0">
                <a:solidFill>
                  <a:srgbClr val="FF0000"/>
                </a:solidFill>
              </a:rPr>
              <a:t>Encoder</a:t>
            </a:r>
            <a:r>
              <a:rPr lang="zh-CN" altLang="en-US" sz="1600" b="1" dirty="0"/>
              <a:t>，即尝试编码各自域中特定的信息，另一部分是两个域</a:t>
            </a:r>
            <a:r>
              <a:rPr lang="zh-CN" altLang="en-US" sz="1600" b="1" dirty="0">
                <a:solidFill>
                  <a:srgbClr val="FF0000"/>
                </a:solidFill>
              </a:rPr>
              <a:t>共有的</a:t>
            </a:r>
            <a:r>
              <a:rPr lang="en-US" altLang="zh-CN" sz="1600" b="1" dirty="0">
                <a:solidFill>
                  <a:srgbClr val="FF0000"/>
                </a:solidFill>
              </a:rPr>
              <a:t>Encoder</a:t>
            </a:r>
            <a:r>
              <a:rPr lang="zh-CN" altLang="en-US" sz="1600" b="1" dirty="0"/>
              <a:t>，显然想到得到的就是这种共有特征。在分类时尽量让</a:t>
            </a:r>
            <a:r>
              <a:rPr lang="zh-CN" altLang="en-US" sz="1600" b="1" dirty="0">
                <a:solidFill>
                  <a:srgbClr val="FF0000"/>
                </a:solidFill>
              </a:rPr>
              <a:t>私有的特征和共有的特征正交</a:t>
            </a:r>
            <a:r>
              <a:rPr lang="zh-CN" altLang="en-US" sz="1600" b="1" dirty="0"/>
              <a:t>，这样体现出它们更不相关，两个域各有一个损失</a:t>
            </a:r>
            <a:r>
              <a:rPr lang="en-US" altLang="zh-CN" sz="1600" b="1" dirty="0"/>
              <a:t>L d </a:t>
            </a:r>
            <a:r>
              <a:rPr lang="en-US" altLang="zh-CN" sz="1600" b="1" dirty="0" err="1"/>
              <a:t>i</a:t>
            </a:r>
            <a:r>
              <a:rPr lang="en-US" altLang="zh-CN" sz="1600" b="1" dirty="0"/>
              <a:t> f </a:t>
            </a:r>
            <a:r>
              <a:rPr lang="en-US" altLang="zh-CN" sz="1600" b="1" dirty="0" err="1"/>
              <a:t>f</a:t>
            </a:r>
            <a:r>
              <a:rPr lang="en-US" altLang="zh-CN" sz="1600" b="1" dirty="0"/>
              <a:t> e r e n c e </a:t>
            </a:r>
            <a:r>
              <a:rPr lang="en-US" altLang="zh-CN" sz="1600" b="1" dirty="0" smtClean="0"/>
              <a:t> </a:t>
            </a:r>
            <a:r>
              <a:rPr lang="zh-CN" altLang="en-US" sz="1600" b="1" dirty="0"/>
              <a:t>。还要保证私有特征和共有特征通过</a:t>
            </a:r>
            <a:r>
              <a:rPr lang="en-US" altLang="zh-CN" sz="1600" b="1" dirty="0"/>
              <a:t>Decoder</a:t>
            </a:r>
            <a:r>
              <a:rPr lang="zh-CN" altLang="en-US" sz="1600" b="1" dirty="0"/>
              <a:t>能尽可能还原出之前的样本，两个域各有一个损失</a:t>
            </a:r>
            <a:r>
              <a:rPr lang="en-US" altLang="zh-CN" sz="1600" b="1" dirty="0"/>
              <a:t>L r e c o n </a:t>
            </a:r>
            <a:r>
              <a:rPr lang="en-US" altLang="zh-CN" sz="1600" b="1" dirty="0" smtClean="0"/>
              <a:t> </a:t>
            </a:r>
            <a:r>
              <a:rPr lang="zh-CN" altLang="en-US" sz="1600" b="1" dirty="0"/>
              <a:t>。还要保证两个域生成的共有特征尽可能相像，对应一个损失</a:t>
            </a:r>
            <a:r>
              <a:rPr lang="en-US" altLang="zh-CN" sz="1600" b="1" dirty="0"/>
              <a:t>L s </a:t>
            </a:r>
            <a:r>
              <a:rPr lang="en-US" altLang="zh-CN" sz="1600" b="1" dirty="0" err="1"/>
              <a:t>i</a:t>
            </a:r>
            <a:r>
              <a:rPr lang="en-US" altLang="zh-CN" sz="1600" b="1" dirty="0"/>
              <a:t> m </a:t>
            </a:r>
            <a:r>
              <a:rPr lang="en-US" altLang="zh-CN" sz="1600" b="1" dirty="0" err="1"/>
              <a:t>i</a:t>
            </a:r>
            <a:r>
              <a:rPr lang="en-US" altLang="zh-CN" sz="1600" b="1" dirty="0"/>
              <a:t> l a r </a:t>
            </a:r>
            <a:r>
              <a:rPr lang="en-US" altLang="zh-CN" sz="1600" b="1" dirty="0" err="1"/>
              <a:t>i</a:t>
            </a:r>
            <a:r>
              <a:rPr lang="en-US" altLang="zh-CN" sz="1600" b="1" dirty="0"/>
              <a:t> t y </a:t>
            </a:r>
            <a:r>
              <a:rPr lang="zh-CN" altLang="en-US" sz="1600" b="1" dirty="0" smtClean="0"/>
              <a:t>。</a:t>
            </a:r>
            <a:r>
              <a:rPr lang="zh-CN" altLang="en-US" sz="1600" b="1" dirty="0"/>
              <a:t>训练好后，用源域样本（生成的共有特征）训练一个分类器，这个分类器在目标域上也有较好的性能</a:t>
            </a:r>
            <a:r>
              <a:rPr lang="zh-CN" altLang="en-US" sz="1600" b="1" dirty="0" smtClean="0"/>
              <a:t>。</a:t>
            </a:r>
            <a:endParaRPr lang="zh-CN" altLang="en-US" sz="1600" b="1" dirty="0"/>
          </a:p>
        </p:txBody>
      </p:sp>
      <p:sp>
        <p:nvSpPr>
          <p:cNvPr id="4" name="Rectangle 1"/>
          <p:cNvSpPr>
            <a:spLocks noChangeArrowheads="1"/>
          </p:cNvSpPr>
          <p:nvPr/>
        </p:nvSpPr>
        <p:spPr bwMode="auto">
          <a:xfrm>
            <a:off x="0" y="43934"/>
            <a:ext cx="184731" cy="369332"/>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dirty="0" smtClean="0">
              <a:ln>
                <a:noFill/>
              </a:ln>
              <a:solidFill>
                <a:schemeClr val="tx1"/>
              </a:solidFill>
              <a:effectLst/>
              <a:latin typeface="Arial" panose="020B0604020202020204" pitchFamily="34" charset="0"/>
            </a:endParaRPr>
          </a:p>
        </p:txBody>
      </p:sp>
      <p:pic>
        <p:nvPicPr>
          <p:cNvPr id="18434" name="Picture 2" descr="在这里插入图片描述"/>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72933" y="3798838"/>
            <a:ext cx="6738039" cy="3029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0395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453467" y="2184399"/>
            <a:ext cx="3906839" cy="2646878"/>
          </a:xfrm>
          <a:prstGeom prst="rect">
            <a:avLst/>
          </a:prstGeom>
          <a:noFill/>
        </p:spPr>
        <p:txBody>
          <a:bodyPr wrap="none" rtlCol="0">
            <a:spAutoFit/>
          </a:bodyPr>
          <a:lstStyle/>
          <a:p>
            <a:r>
              <a:rPr lang="en-US" altLang="zh-CN" sz="16600" dirty="0" smtClean="0"/>
              <a:t>END</a:t>
            </a:r>
            <a:endParaRPr lang="zh-CN" altLang="en-US" sz="16600" dirty="0"/>
          </a:p>
        </p:txBody>
      </p:sp>
    </p:spTree>
    <p:extLst>
      <p:ext uri="{BB962C8B-B14F-4D97-AF65-F5344CB8AC3E}">
        <p14:creationId xmlns:p14="http://schemas.microsoft.com/office/powerpoint/2010/main" val="11251471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领域自适应</a:t>
            </a:r>
            <a:r>
              <a:rPr lang="zh-CN" altLang="en-US" b="1" dirty="0" smtClean="0"/>
              <a:t>简述</a:t>
            </a:r>
            <a:endParaRPr lang="zh-CN" altLang="en-US" dirty="0"/>
          </a:p>
        </p:txBody>
      </p:sp>
      <p:sp>
        <p:nvSpPr>
          <p:cNvPr id="3" name="内容占位符 2"/>
          <p:cNvSpPr>
            <a:spLocks noGrp="1"/>
          </p:cNvSpPr>
          <p:nvPr>
            <p:ph idx="1"/>
          </p:nvPr>
        </p:nvSpPr>
        <p:spPr/>
        <p:txBody>
          <a:bodyPr>
            <a:normAutofit/>
          </a:bodyPr>
          <a:lstStyle/>
          <a:p>
            <a:pPr>
              <a:lnSpc>
                <a:spcPct val="150000"/>
              </a:lnSpc>
            </a:pPr>
            <a:r>
              <a:rPr lang="zh-CN" altLang="en-US" sz="1600" dirty="0" smtClean="0"/>
              <a:t>用</a:t>
            </a:r>
            <a:r>
              <a:rPr lang="en-US" altLang="zh-CN" sz="1600" dirty="0" smtClean="0"/>
              <a:t>(b)</a:t>
            </a:r>
            <a:r>
              <a:rPr lang="zh-CN" altLang="en-US" sz="1600" dirty="0" smtClean="0"/>
              <a:t>组的门牌号数据集</a:t>
            </a:r>
            <a:r>
              <a:rPr lang="en-US" altLang="zh-CN" sz="1600" dirty="0" smtClean="0">
                <a:solidFill>
                  <a:srgbClr val="FF0000"/>
                </a:solidFill>
              </a:rPr>
              <a:t>SVHN</a:t>
            </a:r>
            <a:r>
              <a:rPr lang="zh-CN" altLang="en-US" sz="1600" dirty="0" smtClean="0">
                <a:solidFill>
                  <a:srgbClr val="FF0000"/>
                </a:solidFill>
              </a:rPr>
              <a:t>去训练模型</a:t>
            </a:r>
            <a:r>
              <a:rPr lang="zh-CN" altLang="en-US" sz="1600" dirty="0" smtClean="0"/>
              <a:t>，去</a:t>
            </a:r>
            <a:r>
              <a:rPr lang="zh-CN" altLang="en-US" sz="1600" dirty="0" smtClean="0">
                <a:solidFill>
                  <a:srgbClr val="FF0000"/>
                </a:solidFill>
              </a:rPr>
              <a:t>提取</a:t>
            </a:r>
            <a:r>
              <a:rPr lang="en-US" altLang="zh-CN" sz="1600" dirty="0" smtClean="0">
                <a:solidFill>
                  <a:srgbClr val="FF0000"/>
                </a:solidFill>
              </a:rPr>
              <a:t>SVNH</a:t>
            </a:r>
            <a:r>
              <a:rPr lang="zh-CN" altLang="en-US" sz="1600" dirty="0" smtClean="0">
                <a:solidFill>
                  <a:srgbClr val="FF0000"/>
                </a:solidFill>
              </a:rPr>
              <a:t>和</a:t>
            </a:r>
            <a:r>
              <a:rPr lang="en-US" altLang="zh-CN" sz="1600" dirty="0" smtClean="0">
                <a:solidFill>
                  <a:srgbClr val="FF0000"/>
                </a:solidFill>
              </a:rPr>
              <a:t>MNIST</a:t>
            </a:r>
            <a:r>
              <a:rPr lang="zh-CN" altLang="en-US" sz="1600" dirty="0" smtClean="0"/>
              <a:t>的</a:t>
            </a:r>
            <a:r>
              <a:rPr lang="zh-CN" altLang="en-US" sz="1600" dirty="0" smtClean="0">
                <a:solidFill>
                  <a:srgbClr val="FF0000"/>
                </a:solidFill>
              </a:rPr>
              <a:t>特征</a:t>
            </a:r>
            <a:r>
              <a:rPr lang="zh-CN" altLang="en-US" sz="1600" dirty="0" smtClean="0"/>
              <a:t>，然后将其</a:t>
            </a:r>
            <a:r>
              <a:rPr lang="zh-CN" altLang="en-US" sz="1600" dirty="0" smtClean="0">
                <a:solidFill>
                  <a:srgbClr val="FF0000"/>
                </a:solidFill>
              </a:rPr>
              <a:t>可视化到一个平面内</a:t>
            </a:r>
            <a:r>
              <a:rPr lang="zh-CN" altLang="en-US" sz="1600" dirty="0" smtClean="0"/>
              <a:t>，是下图左边的样子，蓝色点是源域（</a:t>
            </a:r>
            <a:r>
              <a:rPr lang="en-US" altLang="zh-CN" sz="1600" dirty="0" smtClean="0"/>
              <a:t>SVNH</a:t>
            </a:r>
            <a:r>
              <a:rPr lang="zh-CN" altLang="en-US" sz="1600" dirty="0" smtClean="0"/>
              <a:t>）的样本，红色的点是目标域（</a:t>
            </a:r>
            <a:r>
              <a:rPr lang="en-US" altLang="zh-CN" sz="1600" dirty="0" smtClean="0"/>
              <a:t>MNIST</a:t>
            </a:r>
            <a:r>
              <a:rPr lang="zh-CN" altLang="en-US" sz="1600" dirty="0" smtClean="0"/>
              <a:t>）的样本，也就是说直接在源域上训练得到的分类器的分类边界无法很好的区分目标域的样本。而领域自适应这种迁移学习方法想达到的效果就是下图右边这样，让源域和目标域中的样本能对齐，这样模型就能在目标域上很好的使用了。</a:t>
            </a:r>
          </a:p>
        </p:txBody>
      </p:sp>
      <p:pic>
        <p:nvPicPr>
          <p:cNvPr id="5" name="图片 4"/>
          <p:cNvPicPr>
            <a:picLocks noChangeAspect="1"/>
          </p:cNvPicPr>
          <p:nvPr/>
        </p:nvPicPr>
        <p:blipFill rotWithShape="1">
          <a:blip r:embed="rId2"/>
          <a:srcRect t="11578"/>
          <a:stretch/>
        </p:blipFill>
        <p:spPr>
          <a:xfrm>
            <a:off x="1134171" y="3750356"/>
            <a:ext cx="9703886" cy="1090546"/>
          </a:xfrm>
          <a:prstGeom prst="rect">
            <a:avLst/>
          </a:prstGeom>
        </p:spPr>
      </p:pic>
    </p:spTree>
    <p:extLst>
      <p:ext uri="{BB962C8B-B14F-4D97-AF65-F5344CB8AC3E}">
        <p14:creationId xmlns:p14="http://schemas.microsoft.com/office/powerpoint/2010/main" val="35227427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领域自适应</a:t>
            </a:r>
            <a:r>
              <a:rPr lang="zh-CN" altLang="en-US" b="1" dirty="0" smtClean="0"/>
              <a:t>简述</a:t>
            </a:r>
            <a:endParaRPr lang="zh-CN" altLang="en-US" dirty="0"/>
          </a:p>
        </p:txBody>
      </p:sp>
      <p:sp>
        <p:nvSpPr>
          <p:cNvPr id="3" name="内容占位符 2"/>
          <p:cNvSpPr>
            <a:spLocks noGrp="1"/>
          </p:cNvSpPr>
          <p:nvPr>
            <p:ph idx="1"/>
          </p:nvPr>
        </p:nvSpPr>
        <p:spPr/>
        <p:txBody>
          <a:bodyPr>
            <a:normAutofit/>
          </a:bodyPr>
          <a:lstStyle/>
          <a:p>
            <a:pPr>
              <a:lnSpc>
                <a:spcPct val="150000"/>
              </a:lnSpc>
            </a:pPr>
            <a:r>
              <a:rPr lang="zh-CN" altLang="en-US" sz="1600" dirty="0" smtClean="0"/>
              <a:t>用</a:t>
            </a:r>
            <a:r>
              <a:rPr lang="en-US" altLang="zh-CN" sz="1600" dirty="0" smtClean="0"/>
              <a:t>(b)</a:t>
            </a:r>
            <a:r>
              <a:rPr lang="zh-CN" altLang="en-US" sz="1600" dirty="0" smtClean="0"/>
              <a:t>组的门牌号数据集</a:t>
            </a:r>
            <a:r>
              <a:rPr lang="en-US" altLang="zh-CN" sz="1600" dirty="0" smtClean="0"/>
              <a:t>SVHN</a:t>
            </a:r>
            <a:r>
              <a:rPr lang="zh-CN" altLang="en-US" sz="1600" dirty="0" smtClean="0"/>
              <a:t>去训练模型，去提取</a:t>
            </a:r>
            <a:r>
              <a:rPr lang="en-US" altLang="zh-CN" sz="1600" dirty="0" smtClean="0"/>
              <a:t>SVNH</a:t>
            </a:r>
            <a:r>
              <a:rPr lang="zh-CN" altLang="en-US" sz="1600" dirty="0" smtClean="0"/>
              <a:t>和</a:t>
            </a:r>
            <a:r>
              <a:rPr lang="en-US" altLang="zh-CN" sz="1600" dirty="0" smtClean="0"/>
              <a:t>MNIST</a:t>
            </a:r>
            <a:r>
              <a:rPr lang="zh-CN" altLang="en-US" sz="1600" dirty="0" smtClean="0"/>
              <a:t>的特征，然后将其可视化到一个平面内，是下图左边的样子，</a:t>
            </a:r>
            <a:r>
              <a:rPr lang="zh-CN" altLang="en-US" sz="1600" dirty="0" smtClean="0">
                <a:solidFill>
                  <a:srgbClr val="FF0000"/>
                </a:solidFill>
              </a:rPr>
              <a:t>蓝色</a:t>
            </a:r>
            <a:r>
              <a:rPr lang="zh-CN" altLang="en-US" sz="1600" dirty="0" smtClean="0"/>
              <a:t>点是源域（</a:t>
            </a:r>
            <a:r>
              <a:rPr lang="en-US" altLang="zh-CN" sz="1600" dirty="0" smtClean="0">
                <a:solidFill>
                  <a:srgbClr val="FF0000"/>
                </a:solidFill>
              </a:rPr>
              <a:t>SVNH</a:t>
            </a:r>
            <a:r>
              <a:rPr lang="zh-CN" altLang="en-US" sz="1600" dirty="0" smtClean="0"/>
              <a:t>）的样本，</a:t>
            </a:r>
            <a:r>
              <a:rPr lang="zh-CN" altLang="en-US" sz="1600" dirty="0" smtClean="0">
                <a:solidFill>
                  <a:srgbClr val="FF0000"/>
                </a:solidFill>
              </a:rPr>
              <a:t>红色</a:t>
            </a:r>
            <a:r>
              <a:rPr lang="zh-CN" altLang="en-US" sz="1600" dirty="0" smtClean="0"/>
              <a:t>的点是目标域（</a:t>
            </a:r>
            <a:r>
              <a:rPr lang="en-US" altLang="zh-CN" sz="1600" dirty="0" smtClean="0">
                <a:solidFill>
                  <a:srgbClr val="FF0000"/>
                </a:solidFill>
              </a:rPr>
              <a:t>MNIST</a:t>
            </a:r>
            <a:r>
              <a:rPr lang="zh-CN" altLang="en-US" sz="1600" dirty="0" smtClean="0"/>
              <a:t>）的样本，也就是说</a:t>
            </a:r>
            <a:r>
              <a:rPr lang="zh-CN" altLang="en-US" sz="1600" dirty="0" smtClean="0">
                <a:solidFill>
                  <a:srgbClr val="FF0000"/>
                </a:solidFill>
              </a:rPr>
              <a:t>直接</a:t>
            </a:r>
            <a:r>
              <a:rPr lang="zh-CN" altLang="en-US" sz="1600" dirty="0" smtClean="0"/>
              <a:t>在源域上训练得到的分类器的</a:t>
            </a:r>
            <a:r>
              <a:rPr lang="zh-CN" altLang="en-US" sz="1600" dirty="0" smtClean="0">
                <a:solidFill>
                  <a:srgbClr val="FF0000"/>
                </a:solidFill>
              </a:rPr>
              <a:t>分类</a:t>
            </a:r>
            <a:r>
              <a:rPr lang="zh-CN" altLang="en-US" sz="1600" dirty="0" smtClean="0"/>
              <a:t>边界</a:t>
            </a:r>
            <a:r>
              <a:rPr lang="zh-CN" altLang="en-US" sz="1600" dirty="0" smtClean="0">
                <a:solidFill>
                  <a:srgbClr val="FF0000"/>
                </a:solidFill>
              </a:rPr>
              <a:t>无法很好</a:t>
            </a:r>
            <a:r>
              <a:rPr lang="zh-CN" altLang="en-US" sz="1600" dirty="0" smtClean="0"/>
              <a:t>的区分目标域的样本。而</a:t>
            </a:r>
            <a:r>
              <a:rPr lang="zh-CN" altLang="en-US" sz="1600" dirty="0" smtClean="0">
                <a:solidFill>
                  <a:srgbClr val="FF0000"/>
                </a:solidFill>
              </a:rPr>
              <a:t>领域自适应</a:t>
            </a:r>
            <a:r>
              <a:rPr lang="zh-CN" altLang="en-US" sz="1600" dirty="0" smtClean="0"/>
              <a:t>这种迁移学习方法想达到的效果就是下图右边这样，让</a:t>
            </a:r>
            <a:r>
              <a:rPr lang="zh-CN" altLang="en-US" sz="1600" dirty="0" smtClean="0">
                <a:solidFill>
                  <a:srgbClr val="FF0000"/>
                </a:solidFill>
              </a:rPr>
              <a:t>源域和目标域中</a:t>
            </a:r>
            <a:r>
              <a:rPr lang="zh-CN" altLang="en-US" sz="1600" dirty="0" smtClean="0"/>
              <a:t>的样本能</a:t>
            </a:r>
            <a:r>
              <a:rPr lang="zh-CN" altLang="en-US" sz="1600" dirty="0" smtClean="0">
                <a:solidFill>
                  <a:srgbClr val="FF0000"/>
                </a:solidFill>
              </a:rPr>
              <a:t>对齐</a:t>
            </a:r>
            <a:r>
              <a:rPr lang="zh-CN" altLang="en-US" sz="1600" dirty="0" smtClean="0"/>
              <a:t>，这样</a:t>
            </a:r>
            <a:r>
              <a:rPr lang="zh-CN" altLang="en-US" sz="1600" dirty="0" smtClean="0">
                <a:solidFill>
                  <a:srgbClr val="FF0000"/>
                </a:solidFill>
              </a:rPr>
              <a:t>模型</a:t>
            </a:r>
            <a:r>
              <a:rPr lang="zh-CN" altLang="en-US" sz="1600" dirty="0" smtClean="0"/>
              <a:t>就能在</a:t>
            </a:r>
            <a:r>
              <a:rPr lang="zh-CN" altLang="en-US" sz="1600" dirty="0" smtClean="0">
                <a:solidFill>
                  <a:srgbClr val="FF0000"/>
                </a:solidFill>
              </a:rPr>
              <a:t>目标域</a:t>
            </a:r>
            <a:r>
              <a:rPr lang="zh-CN" altLang="en-US" sz="1600" dirty="0" smtClean="0"/>
              <a:t>上</a:t>
            </a:r>
            <a:r>
              <a:rPr lang="zh-CN" altLang="en-US" sz="1600" dirty="0" smtClean="0">
                <a:solidFill>
                  <a:srgbClr val="FF0000"/>
                </a:solidFill>
              </a:rPr>
              <a:t>很好</a:t>
            </a:r>
            <a:r>
              <a:rPr lang="zh-CN" altLang="en-US" sz="1600" dirty="0" smtClean="0"/>
              <a:t>的</a:t>
            </a:r>
            <a:r>
              <a:rPr lang="zh-CN" altLang="en-US" sz="1600" dirty="0" smtClean="0">
                <a:solidFill>
                  <a:srgbClr val="FF0000"/>
                </a:solidFill>
              </a:rPr>
              <a:t>使用</a:t>
            </a:r>
            <a:r>
              <a:rPr lang="zh-CN" altLang="en-US" sz="1600" dirty="0" smtClean="0"/>
              <a:t>了。</a:t>
            </a:r>
          </a:p>
        </p:txBody>
      </p:sp>
      <p:pic>
        <p:nvPicPr>
          <p:cNvPr id="4" name="图片 3"/>
          <p:cNvPicPr>
            <a:picLocks noChangeAspect="1"/>
          </p:cNvPicPr>
          <p:nvPr/>
        </p:nvPicPr>
        <p:blipFill>
          <a:blip r:embed="rId2"/>
          <a:stretch>
            <a:fillRect/>
          </a:stretch>
        </p:blipFill>
        <p:spPr>
          <a:xfrm>
            <a:off x="2779717" y="3482034"/>
            <a:ext cx="5223684" cy="2757864"/>
          </a:xfrm>
          <a:prstGeom prst="rect">
            <a:avLst/>
          </a:prstGeom>
        </p:spPr>
      </p:pic>
    </p:spTree>
    <p:extLst>
      <p:ext uri="{BB962C8B-B14F-4D97-AF65-F5344CB8AC3E}">
        <p14:creationId xmlns:p14="http://schemas.microsoft.com/office/powerpoint/2010/main" val="27815532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DA</a:t>
            </a:r>
            <a:r>
              <a:rPr lang="zh-CN" altLang="en-US" b="1" dirty="0"/>
              <a:t>的研究方向</a:t>
            </a:r>
            <a:endParaRPr lang="zh-CN" altLang="en-US" dirty="0"/>
          </a:p>
        </p:txBody>
      </p:sp>
      <p:sp>
        <p:nvSpPr>
          <p:cNvPr id="3" name="内容占位符 2"/>
          <p:cNvSpPr>
            <a:spLocks noGrp="1"/>
          </p:cNvSpPr>
          <p:nvPr>
            <p:ph idx="1"/>
          </p:nvPr>
        </p:nvSpPr>
        <p:spPr/>
        <p:txBody>
          <a:bodyPr>
            <a:normAutofit/>
          </a:bodyPr>
          <a:lstStyle/>
          <a:p>
            <a:pPr>
              <a:lnSpc>
                <a:spcPct val="150000"/>
              </a:lnSpc>
            </a:pPr>
            <a:r>
              <a:rPr lang="zh-CN" altLang="en-US" sz="1600" dirty="0" smtClean="0"/>
              <a:t>如果</a:t>
            </a:r>
            <a:r>
              <a:rPr lang="zh-CN" altLang="en-US" sz="1600" dirty="0">
                <a:solidFill>
                  <a:srgbClr val="FF0000"/>
                </a:solidFill>
              </a:rPr>
              <a:t>源域和目标域距离太大</a:t>
            </a:r>
            <a:r>
              <a:rPr lang="zh-CN" altLang="en-US" sz="1600" dirty="0"/>
              <a:t>（比如源域是文字，目标域是图像），就可能需要进程</a:t>
            </a:r>
            <a:r>
              <a:rPr lang="zh-CN" altLang="en-US" sz="1600" dirty="0">
                <a:solidFill>
                  <a:srgbClr val="FF0000"/>
                </a:solidFill>
              </a:rPr>
              <a:t>多步的迁移</a:t>
            </a:r>
            <a:r>
              <a:rPr lang="zh-CN" altLang="en-US" sz="1600" dirty="0"/>
              <a:t>，将这个非常大的迁移划分成一步一步的小段迁移，这就是下图中的多步领域自适应（Multi-step DA） 通过选择合适的</a:t>
            </a:r>
            <a:r>
              <a:rPr lang="zh-CN" altLang="en-US" sz="1600" dirty="0">
                <a:solidFill>
                  <a:srgbClr val="FF0000"/>
                </a:solidFill>
              </a:rPr>
              <a:t>中间域</a:t>
            </a:r>
            <a:r>
              <a:rPr lang="zh-CN" altLang="en-US" sz="1600" dirty="0"/>
              <a:t>来转换</a:t>
            </a:r>
            <a:r>
              <a:rPr lang="zh-CN" altLang="en-US" sz="1600" dirty="0" smtClean="0"/>
              <a:t>成</a:t>
            </a:r>
            <a:r>
              <a:rPr lang="zh-CN" altLang="en-US" sz="1600" dirty="0" smtClean="0">
                <a:solidFill>
                  <a:srgbClr val="FF0000"/>
                </a:solidFill>
              </a:rPr>
              <a:t>一个个</a:t>
            </a:r>
            <a:r>
              <a:rPr lang="zh-CN" altLang="en-US" sz="1600" dirty="0">
                <a:solidFill>
                  <a:srgbClr val="FF0000"/>
                </a:solidFill>
              </a:rPr>
              <a:t>单步领域自适应</a:t>
            </a:r>
            <a:r>
              <a:rPr lang="zh-CN" altLang="en-US" sz="1600" dirty="0"/>
              <a:t>（One-step DA），这样就只要去研究单步迁移怎么做</a:t>
            </a:r>
            <a:r>
              <a:rPr lang="zh-CN" altLang="en-US" sz="1600" dirty="0" smtClean="0"/>
              <a:t>。</a:t>
            </a:r>
            <a:endParaRPr lang="en-US" altLang="zh-CN" sz="1600" dirty="0" smtClean="0"/>
          </a:p>
          <a:p>
            <a:pPr>
              <a:lnSpc>
                <a:spcPct val="150000"/>
              </a:lnSpc>
            </a:pPr>
            <a:r>
              <a:rPr lang="zh-CN" altLang="en-US" sz="1600" dirty="0" smtClean="0">
                <a:solidFill>
                  <a:srgbClr val="FF0000"/>
                </a:solidFill>
              </a:rPr>
              <a:t>单</a:t>
            </a:r>
            <a:r>
              <a:rPr lang="zh-CN" altLang="en-US" sz="1600" dirty="0">
                <a:solidFill>
                  <a:srgbClr val="FF0000"/>
                </a:solidFill>
              </a:rPr>
              <a:t>步迁移</a:t>
            </a:r>
            <a:r>
              <a:rPr lang="zh-CN" altLang="en-US" sz="1600" dirty="0"/>
              <a:t>又可以根据源域和目标域数据情况可以分成</a:t>
            </a:r>
            <a:r>
              <a:rPr lang="zh-CN" altLang="en-US" sz="1600" b="1" dirty="0">
                <a:solidFill>
                  <a:srgbClr val="FF0000"/>
                </a:solidFill>
              </a:rPr>
              <a:t>同质</a:t>
            </a:r>
            <a:r>
              <a:rPr lang="zh-CN" altLang="en-US" sz="1600" dirty="0"/>
              <a:t>（</a:t>
            </a:r>
            <a:r>
              <a:rPr lang="en-US" altLang="zh-CN" sz="1600" dirty="0"/>
              <a:t>Homogeneous</a:t>
            </a:r>
            <a:r>
              <a:rPr lang="zh-CN" altLang="en-US" sz="1600" dirty="0"/>
              <a:t>，即数据空间一样，只是数据分布不一样）和</a:t>
            </a:r>
            <a:r>
              <a:rPr lang="zh-CN" altLang="en-US" sz="1600" b="1" dirty="0">
                <a:solidFill>
                  <a:srgbClr val="FF0000"/>
                </a:solidFill>
              </a:rPr>
              <a:t>异质</a:t>
            </a:r>
            <a:r>
              <a:rPr lang="zh-CN" altLang="en-US" sz="1600" dirty="0"/>
              <a:t>（</a:t>
            </a:r>
            <a:r>
              <a:rPr lang="en-US" altLang="zh-CN" sz="1600" dirty="0"/>
              <a:t>Heterogeneous</a:t>
            </a:r>
            <a:r>
              <a:rPr lang="zh-CN" altLang="en-US" sz="1600" dirty="0"/>
              <a:t>，数据空间都不同）两种。</a:t>
            </a:r>
            <a:endParaRPr lang="zh-CN" altLang="en-US" sz="1600" dirty="0"/>
          </a:p>
        </p:txBody>
      </p:sp>
      <p:pic>
        <p:nvPicPr>
          <p:cNvPr id="5" name="图片 4"/>
          <p:cNvPicPr>
            <a:picLocks noChangeAspect="1"/>
          </p:cNvPicPr>
          <p:nvPr/>
        </p:nvPicPr>
        <p:blipFill>
          <a:blip r:embed="rId2"/>
          <a:stretch>
            <a:fillRect/>
          </a:stretch>
        </p:blipFill>
        <p:spPr>
          <a:xfrm>
            <a:off x="2605757" y="4110995"/>
            <a:ext cx="5763902" cy="1061448"/>
          </a:xfrm>
          <a:prstGeom prst="rect">
            <a:avLst/>
          </a:prstGeom>
        </p:spPr>
      </p:pic>
    </p:spTree>
    <p:extLst>
      <p:ext uri="{BB962C8B-B14F-4D97-AF65-F5344CB8AC3E}">
        <p14:creationId xmlns:p14="http://schemas.microsoft.com/office/powerpoint/2010/main" val="23651956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DA</a:t>
            </a:r>
            <a:r>
              <a:rPr lang="zh-CN" altLang="en-US" b="1" dirty="0"/>
              <a:t>的研究方向</a:t>
            </a:r>
            <a:endParaRPr lang="zh-CN" altLang="en-US" dirty="0"/>
          </a:p>
        </p:txBody>
      </p:sp>
      <p:sp>
        <p:nvSpPr>
          <p:cNvPr id="3" name="内容占位符 2"/>
          <p:cNvSpPr>
            <a:spLocks noGrp="1"/>
          </p:cNvSpPr>
          <p:nvPr>
            <p:ph idx="1"/>
          </p:nvPr>
        </p:nvSpPr>
        <p:spPr/>
        <p:txBody>
          <a:bodyPr>
            <a:normAutofit/>
          </a:bodyPr>
          <a:lstStyle/>
          <a:p>
            <a:pPr>
              <a:lnSpc>
                <a:spcPct val="150000"/>
              </a:lnSpc>
            </a:pPr>
            <a:r>
              <a:rPr lang="zh-CN" altLang="en-US" sz="1600" dirty="0"/>
              <a:t>在同质或者异质的</a:t>
            </a:r>
            <a:r>
              <a:rPr lang="en-US" altLang="zh-CN" sz="1600" dirty="0"/>
              <a:t>DA</a:t>
            </a:r>
            <a:r>
              <a:rPr lang="zh-CN" altLang="en-US" sz="1600" dirty="0"/>
              <a:t>中又分别可以</a:t>
            </a:r>
            <a:r>
              <a:rPr lang="zh-CN" altLang="en-US" sz="1600" b="1" dirty="0">
                <a:solidFill>
                  <a:srgbClr val="FF0000"/>
                </a:solidFill>
              </a:rPr>
              <a:t>根据目标域数据的打标签情况</a:t>
            </a:r>
            <a:r>
              <a:rPr lang="zh-CN" altLang="en-US" sz="1600" dirty="0"/>
              <a:t>分为</a:t>
            </a:r>
            <a:r>
              <a:rPr lang="zh-CN" altLang="en-US" sz="1600" b="1" dirty="0">
                <a:solidFill>
                  <a:srgbClr val="FF0000"/>
                </a:solidFill>
              </a:rPr>
              <a:t>监督的</a:t>
            </a:r>
            <a:r>
              <a:rPr lang="zh-CN" altLang="en-US" sz="1600" b="1" dirty="0"/>
              <a:t>、</a:t>
            </a:r>
            <a:r>
              <a:rPr lang="zh-CN" altLang="en-US" sz="1600" b="1" dirty="0">
                <a:solidFill>
                  <a:srgbClr val="FF0000"/>
                </a:solidFill>
              </a:rPr>
              <a:t>半监督的</a:t>
            </a:r>
            <a:r>
              <a:rPr lang="zh-CN" altLang="en-US" sz="1600" b="1" dirty="0"/>
              <a:t>、</a:t>
            </a:r>
            <a:r>
              <a:rPr lang="zh-CN" altLang="en-US" sz="1600" b="1" dirty="0">
                <a:solidFill>
                  <a:srgbClr val="FF0000"/>
                </a:solidFill>
              </a:rPr>
              <a:t>无监督的</a:t>
            </a:r>
            <a:r>
              <a:rPr lang="en-US" altLang="zh-CN" sz="1600" b="1" dirty="0">
                <a:solidFill>
                  <a:srgbClr val="FF0000"/>
                </a:solidFill>
              </a:rPr>
              <a:t>DA</a:t>
            </a:r>
            <a:r>
              <a:rPr lang="zh-CN" altLang="en-US" sz="1600" dirty="0"/>
              <a:t>。学术界研究最多的是无监督的</a:t>
            </a:r>
            <a:r>
              <a:rPr lang="en-US" altLang="zh-CN" sz="1600" dirty="0"/>
              <a:t>DA</a:t>
            </a:r>
            <a:r>
              <a:rPr lang="zh-CN" altLang="en-US" sz="1600" dirty="0"/>
              <a:t>，这个比较困难而且价值比较高</a:t>
            </a:r>
            <a:endParaRPr lang="zh-CN" altLang="en-US" sz="1600" dirty="0"/>
          </a:p>
        </p:txBody>
      </p:sp>
      <p:pic>
        <p:nvPicPr>
          <p:cNvPr id="2050" name="Picture 2" descr="在这里插入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3222" y="2976043"/>
            <a:ext cx="10450578" cy="2788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81246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DA</a:t>
            </a:r>
            <a:r>
              <a:rPr lang="zh-CN" altLang="en-US" b="1" dirty="0"/>
              <a:t>方法的种类</a:t>
            </a:r>
          </a:p>
        </p:txBody>
      </p:sp>
      <p:sp>
        <p:nvSpPr>
          <p:cNvPr id="3" name="内容占位符 2"/>
          <p:cNvSpPr>
            <a:spLocks noGrp="1"/>
          </p:cNvSpPr>
          <p:nvPr>
            <p:ph idx="1"/>
          </p:nvPr>
        </p:nvSpPr>
        <p:spPr/>
        <p:txBody>
          <a:bodyPr>
            <a:normAutofit/>
          </a:bodyPr>
          <a:lstStyle/>
          <a:p>
            <a:pPr>
              <a:lnSpc>
                <a:spcPct val="150000"/>
              </a:lnSpc>
            </a:pPr>
            <a:r>
              <a:rPr lang="zh-CN" altLang="en-US" sz="1600" dirty="0"/>
              <a:t>传统的的</a:t>
            </a:r>
            <a:r>
              <a:rPr lang="en-US" altLang="zh-CN" sz="1600" dirty="0"/>
              <a:t>ML</a:t>
            </a:r>
            <a:r>
              <a:rPr lang="zh-CN" altLang="en-US" sz="1600" dirty="0"/>
              <a:t>方法是最小化</a:t>
            </a:r>
            <a:r>
              <a:rPr lang="zh-CN" altLang="en-US" sz="1600" dirty="0" smtClean="0"/>
              <a:t>损失</a:t>
            </a:r>
            <a:endParaRPr lang="en-US" altLang="zh-CN" sz="1600" dirty="0" smtClean="0"/>
          </a:p>
          <a:p>
            <a:pPr>
              <a:lnSpc>
                <a:spcPct val="150000"/>
              </a:lnSpc>
            </a:pPr>
            <a:r>
              <a:rPr lang="zh-CN" altLang="en-US" sz="1600" b="1" dirty="0">
                <a:solidFill>
                  <a:srgbClr val="FF0000"/>
                </a:solidFill>
              </a:rPr>
              <a:t>基于特征的自适应</a:t>
            </a:r>
            <a:r>
              <a:rPr lang="zh-CN" altLang="en-US" sz="1600" dirty="0"/>
              <a:t>（</a:t>
            </a:r>
            <a:r>
              <a:rPr lang="en-US" altLang="zh-CN" sz="1600" dirty="0"/>
              <a:t>Feature Adaption</a:t>
            </a:r>
            <a:r>
              <a:rPr lang="zh-CN" altLang="en-US" sz="1600" dirty="0"/>
              <a:t>）是将源域样本和目标域样本用一个映射</a:t>
            </a:r>
            <a:r>
              <a:rPr lang="en-US" altLang="zh-CN" sz="1600" dirty="0"/>
              <a:t>Φ </a:t>
            </a:r>
            <a:r>
              <a:rPr lang="zh-CN" altLang="en-US" sz="1600" dirty="0" smtClean="0"/>
              <a:t>调整</a:t>
            </a:r>
            <a:r>
              <a:rPr lang="zh-CN" altLang="en-US" sz="1600" dirty="0"/>
              <a:t>到同一个特征空间，这样在这个特征空间样本能够“对齐”，这也是最常用的</a:t>
            </a:r>
            <a:r>
              <a:rPr lang="zh-CN" altLang="en-US" sz="1600" dirty="0" smtClean="0"/>
              <a:t>方法</a:t>
            </a:r>
            <a:endParaRPr lang="en-US" altLang="zh-CN" sz="1600" dirty="0" smtClean="0"/>
          </a:p>
          <a:p>
            <a:pPr>
              <a:lnSpc>
                <a:spcPct val="150000"/>
              </a:lnSpc>
            </a:pPr>
            <a:r>
              <a:rPr lang="zh-CN" altLang="en-US" sz="1600" b="1" dirty="0">
                <a:solidFill>
                  <a:srgbClr val="FF0000"/>
                </a:solidFill>
              </a:rPr>
              <a:t>基于实例的自适应</a:t>
            </a:r>
            <a:r>
              <a:rPr lang="zh-CN" altLang="en-US" sz="1600" dirty="0"/>
              <a:t>（</a:t>
            </a:r>
            <a:r>
              <a:rPr lang="en-US" altLang="zh-CN" sz="1600" dirty="0"/>
              <a:t>Instance Adaption</a:t>
            </a:r>
            <a:r>
              <a:rPr lang="zh-CN" altLang="en-US" sz="1600" dirty="0"/>
              <a:t>）是考虑到源域中总有一些样本和目标域样本很相似，那么就将源域的所有样本的</a:t>
            </a:r>
            <a:r>
              <a:rPr lang="en-US" altLang="zh-CN" sz="1600" dirty="0"/>
              <a:t>Loss</a:t>
            </a:r>
            <a:r>
              <a:rPr lang="zh-CN" altLang="en-US" sz="1600" dirty="0"/>
              <a:t>在训练时都乘以一个权重</a:t>
            </a:r>
            <a:r>
              <a:rPr lang="en-US" altLang="zh-CN" sz="1600" dirty="0"/>
              <a:t>w </a:t>
            </a:r>
            <a:r>
              <a:rPr lang="en-US" altLang="zh-CN" sz="1600" dirty="0" err="1"/>
              <a:t>i</a:t>
            </a:r>
            <a:r>
              <a:rPr lang="en-US" altLang="zh-CN" sz="1600" dirty="0"/>
              <a:t> </a:t>
            </a:r>
            <a:r>
              <a:rPr lang="zh-CN" altLang="en-US" sz="1600" dirty="0" smtClean="0"/>
              <a:t>（即</a:t>
            </a:r>
            <a:r>
              <a:rPr lang="zh-CN" altLang="en-US" sz="1600" dirty="0"/>
              <a:t>表示“看重”的程度），和目标域越相似的样本，这个权重就越大</a:t>
            </a:r>
            <a:r>
              <a:rPr lang="zh-CN" altLang="en-US" sz="1600" dirty="0" smtClean="0"/>
              <a:t>：</a:t>
            </a:r>
            <a:endParaRPr lang="en-US" altLang="zh-CN" sz="1600" dirty="0" smtClean="0"/>
          </a:p>
          <a:p>
            <a:pPr marL="0" indent="0">
              <a:lnSpc>
                <a:spcPct val="150000"/>
              </a:lnSpc>
              <a:buNone/>
            </a:pPr>
            <a:endParaRPr lang="en-US" altLang="zh-CN" sz="1600" dirty="0" smtClean="0"/>
          </a:p>
          <a:p>
            <a:pPr>
              <a:lnSpc>
                <a:spcPct val="150000"/>
              </a:lnSpc>
            </a:pPr>
            <a:r>
              <a:rPr lang="zh-CN" altLang="en-US" sz="1600" b="1" dirty="0">
                <a:solidFill>
                  <a:srgbClr val="FF0000"/>
                </a:solidFill>
              </a:rPr>
              <a:t>基于模型参数的自适应</a:t>
            </a:r>
            <a:r>
              <a:rPr lang="zh-CN" altLang="en-US" sz="1600" dirty="0"/>
              <a:t>（</a:t>
            </a:r>
            <a:r>
              <a:rPr lang="en-US" altLang="zh-CN" sz="1600" dirty="0"/>
              <a:t>Model </a:t>
            </a:r>
            <a:r>
              <a:rPr lang="en-US" altLang="zh-CN" sz="1600" dirty="0" smtClean="0"/>
              <a:t>Adaption</a:t>
            </a:r>
            <a:r>
              <a:rPr lang="zh-CN" altLang="en-US" sz="1600" dirty="0"/>
              <a:t>）：是找到新的参数</a:t>
            </a:r>
            <a:r>
              <a:rPr lang="en-US" altLang="zh-CN" sz="1600" dirty="0"/>
              <a:t>θ </a:t>
            </a:r>
            <a:r>
              <a:rPr lang="en-US" altLang="zh-CN" sz="1600" dirty="0" smtClean="0"/>
              <a:t> </a:t>
            </a:r>
            <a:r>
              <a:rPr lang="zh-CN" altLang="en-US" sz="1600" dirty="0"/>
              <a:t>，通过参数的迁移使得模型能更好的在目标域上工作</a:t>
            </a:r>
            <a:r>
              <a:rPr lang="zh-CN" altLang="en-US" sz="1600" dirty="0" smtClean="0"/>
              <a:t>：</a:t>
            </a:r>
            <a:endParaRPr lang="zh-CN" altLang="en-US" sz="1600" dirty="0"/>
          </a:p>
        </p:txBody>
      </p:sp>
      <p:pic>
        <p:nvPicPr>
          <p:cNvPr id="4" name="图片 3"/>
          <p:cNvPicPr>
            <a:picLocks noChangeAspect="1"/>
          </p:cNvPicPr>
          <p:nvPr/>
        </p:nvPicPr>
        <p:blipFill>
          <a:blip r:embed="rId2"/>
          <a:stretch>
            <a:fillRect/>
          </a:stretch>
        </p:blipFill>
        <p:spPr>
          <a:xfrm>
            <a:off x="3962401" y="1825625"/>
            <a:ext cx="1551470" cy="506882"/>
          </a:xfrm>
          <a:prstGeom prst="rect">
            <a:avLst/>
          </a:prstGeom>
        </p:spPr>
      </p:pic>
      <p:pic>
        <p:nvPicPr>
          <p:cNvPr id="5" name="图片 4"/>
          <p:cNvPicPr>
            <a:picLocks noChangeAspect="1"/>
          </p:cNvPicPr>
          <p:nvPr/>
        </p:nvPicPr>
        <p:blipFill>
          <a:blip r:embed="rId3"/>
          <a:stretch>
            <a:fillRect/>
          </a:stretch>
        </p:blipFill>
        <p:spPr>
          <a:xfrm>
            <a:off x="6132629" y="2658022"/>
            <a:ext cx="1716298" cy="552992"/>
          </a:xfrm>
          <a:prstGeom prst="rect">
            <a:avLst/>
          </a:prstGeom>
        </p:spPr>
      </p:pic>
      <p:pic>
        <p:nvPicPr>
          <p:cNvPr id="6" name="图片 5"/>
          <p:cNvPicPr>
            <a:picLocks noChangeAspect="1"/>
          </p:cNvPicPr>
          <p:nvPr/>
        </p:nvPicPr>
        <p:blipFill>
          <a:blip r:embed="rId4"/>
          <a:stretch>
            <a:fillRect/>
          </a:stretch>
        </p:blipFill>
        <p:spPr>
          <a:xfrm>
            <a:off x="1172725" y="3885219"/>
            <a:ext cx="1885371" cy="643244"/>
          </a:xfrm>
          <a:prstGeom prst="rect">
            <a:avLst/>
          </a:prstGeom>
        </p:spPr>
      </p:pic>
      <p:pic>
        <p:nvPicPr>
          <p:cNvPr id="7" name="图片 6"/>
          <p:cNvPicPr>
            <a:picLocks noChangeAspect="1"/>
          </p:cNvPicPr>
          <p:nvPr/>
        </p:nvPicPr>
        <p:blipFill>
          <a:blip r:embed="rId5"/>
          <a:stretch>
            <a:fillRect/>
          </a:stretch>
        </p:blipFill>
        <p:spPr>
          <a:xfrm>
            <a:off x="1607722" y="4956223"/>
            <a:ext cx="1724148" cy="532514"/>
          </a:xfrm>
          <a:prstGeom prst="rect">
            <a:avLst/>
          </a:prstGeom>
        </p:spPr>
      </p:pic>
    </p:spTree>
    <p:extLst>
      <p:ext uri="{BB962C8B-B14F-4D97-AF65-F5344CB8AC3E}">
        <p14:creationId xmlns:p14="http://schemas.microsoft.com/office/powerpoint/2010/main" val="894365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DA</a:t>
            </a:r>
            <a:r>
              <a:rPr lang="zh-CN" altLang="en-US" b="1" dirty="0"/>
              <a:t>方法的种类</a:t>
            </a:r>
            <a:endParaRPr lang="zh-CN" altLang="en-US" b="1" dirty="0"/>
          </a:p>
        </p:txBody>
      </p:sp>
      <p:sp>
        <p:nvSpPr>
          <p:cNvPr id="3" name="内容占位符 2"/>
          <p:cNvSpPr>
            <a:spLocks noGrp="1"/>
          </p:cNvSpPr>
          <p:nvPr>
            <p:ph idx="1"/>
          </p:nvPr>
        </p:nvSpPr>
        <p:spPr/>
        <p:txBody>
          <a:bodyPr>
            <a:normAutofit/>
          </a:bodyPr>
          <a:lstStyle/>
          <a:p>
            <a:pPr>
              <a:lnSpc>
                <a:spcPct val="150000"/>
              </a:lnSpc>
            </a:pPr>
            <a:endParaRPr lang="zh-CN" altLang="en-US" sz="1600" dirty="0"/>
          </a:p>
        </p:txBody>
      </p:sp>
      <p:pic>
        <p:nvPicPr>
          <p:cNvPr id="8" name="图片 7"/>
          <p:cNvPicPr>
            <a:picLocks noChangeAspect="1"/>
          </p:cNvPicPr>
          <p:nvPr/>
        </p:nvPicPr>
        <p:blipFill>
          <a:blip r:embed="rId2"/>
          <a:stretch>
            <a:fillRect/>
          </a:stretch>
        </p:blipFill>
        <p:spPr>
          <a:xfrm>
            <a:off x="838200" y="1695994"/>
            <a:ext cx="7751233" cy="4619066"/>
          </a:xfrm>
          <a:prstGeom prst="rect">
            <a:avLst/>
          </a:prstGeom>
        </p:spPr>
      </p:pic>
    </p:spTree>
    <p:extLst>
      <p:ext uri="{BB962C8B-B14F-4D97-AF65-F5344CB8AC3E}">
        <p14:creationId xmlns:p14="http://schemas.microsoft.com/office/powerpoint/2010/main" val="22408758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深度学习中的</a:t>
            </a:r>
            <a:r>
              <a:rPr lang="en-US" altLang="zh-CN" b="1" dirty="0"/>
              <a:t>DA</a:t>
            </a:r>
            <a:r>
              <a:rPr lang="zh-CN" altLang="en-US" b="1" dirty="0"/>
              <a:t>方法</a:t>
            </a:r>
          </a:p>
        </p:txBody>
      </p:sp>
      <p:sp>
        <p:nvSpPr>
          <p:cNvPr id="3" name="内容占位符 2"/>
          <p:cNvSpPr>
            <a:spLocks noGrp="1"/>
          </p:cNvSpPr>
          <p:nvPr>
            <p:ph idx="1"/>
          </p:nvPr>
        </p:nvSpPr>
        <p:spPr/>
        <p:txBody>
          <a:bodyPr>
            <a:normAutofit/>
          </a:bodyPr>
          <a:lstStyle/>
          <a:p>
            <a:pPr>
              <a:lnSpc>
                <a:spcPct val="150000"/>
              </a:lnSpc>
            </a:pPr>
            <a:r>
              <a:rPr lang="zh-CN" altLang="en-US" sz="1600" b="1" dirty="0"/>
              <a:t>基于差异的方法</a:t>
            </a:r>
          </a:p>
          <a:p>
            <a:pPr>
              <a:lnSpc>
                <a:spcPct val="150000"/>
              </a:lnSpc>
            </a:pPr>
            <a:r>
              <a:rPr lang="zh-CN" altLang="en-US" sz="1600" b="1" dirty="0"/>
              <a:t>基于对抗的方法</a:t>
            </a:r>
          </a:p>
          <a:p>
            <a:pPr>
              <a:lnSpc>
                <a:spcPct val="150000"/>
              </a:lnSpc>
            </a:pPr>
            <a:r>
              <a:rPr lang="zh-CN" altLang="en-US" sz="1600" b="1" dirty="0"/>
              <a:t>基于重构的方法</a:t>
            </a:r>
          </a:p>
          <a:p>
            <a:pPr>
              <a:lnSpc>
                <a:spcPct val="150000"/>
              </a:lnSpc>
            </a:pPr>
            <a:endParaRPr lang="zh-CN" altLang="en-US" sz="1600" dirty="0"/>
          </a:p>
        </p:txBody>
      </p:sp>
    </p:spTree>
    <p:extLst>
      <p:ext uri="{BB962C8B-B14F-4D97-AF65-F5344CB8AC3E}">
        <p14:creationId xmlns:p14="http://schemas.microsoft.com/office/powerpoint/2010/main" val="360074282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2212</TotalTime>
  <Words>1677</Words>
  <Application>Microsoft Office PowerPoint</Application>
  <PresentationFormat>宽屏</PresentationFormat>
  <Paragraphs>58</Paragraphs>
  <Slides>23</Slides>
  <Notes>6</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23</vt:i4>
      </vt:variant>
    </vt:vector>
  </HeadingPairs>
  <TitlesOfParts>
    <vt:vector size="28" baseType="lpstr">
      <vt:lpstr>宋体</vt:lpstr>
      <vt:lpstr>Arial</vt:lpstr>
      <vt:lpstr>Calibri</vt:lpstr>
      <vt:lpstr>Calibri Light</vt:lpstr>
      <vt:lpstr>Office 主题</vt:lpstr>
      <vt:lpstr>Domain Adaptation </vt:lpstr>
      <vt:lpstr>领域自适应简述</vt:lpstr>
      <vt:lpstr>领域自适应简述</vt:lpstr>
      <vt:lpstr>领域自适应简述</vt:lpstr>
      <vt:lpstr>DA的研究方向</vt:lpstr>
      <vt:lpstr>DA的研究方向</vt:lpstr>
      <vt:lpstr>DA方法的种类</vt:lpstr>
      <vt:lpstr>DA方法的种类</vt:lpstr>
      <vt:lpstr>深度学习中的DA方法</vt:lpstr>
      <vt:lpstr>基于差异的方法</vt:lpstr>
      <vt:lpstr>基于差异的方法</vt:lpstr>
      <vt:lpstr>基于差异的方法</vt:lpstr>
      <vt:lpstr>基于差异的方法</vt:lpstr>
      <vt:lpstr>基于差异的方法</vt:lpstr>
      <vt:lpstr>基于差异的方法</vt:lpstr>
      <vt:lpstr>基于差异的方法</vt:lpstr>
      <vt:lpstr>基于对抗的方法</vt:lpstr>
      <vt:lpstr>基于对抗的方法</vt:lpstr>
      <vt:lpstr>基于对抗的方法</vt:lpstr>
      <vt:lpstr>基于对抗的方法</vt:lpstr>
      <vt:lpstr>基于重构的方法</vt:lpstr>
      <vt:lpstr>基于重构的方法</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帐户</dc:creator>
  <cp:lastModifiedBy>Microsoft 帐户</cp:lastModifiedBy>
  <cp:revision>175</cp:revision>
  <dcterms:created xsi:type="dcterms:W3CDTF">2021-05-08T11:43:25Z</dcterms:created>
  <dcterms:modified xsi:type="dcterms:W3CDTF">2021-05-10T00:36:48Z</dcterms:modified>
</cp:coreProperties>
</file>